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777240" y="4876920"/>
            <a:ext cx="7543440" cy="4238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777240" y="4876920"/>
            <a:ext cx="7543440" cy="4238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777240" y="4876920"/>
            <a:ext cx="7543440" cy="4238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FFFFFF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 rot="19724400">
            <a:off x="1373040" y="1038600"/>
            <a:ext cx="7240320" cy="5706720"/>
          </a:xfrm>
          <a:prstGeom prst="ellipse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17656800">
            <a:off x="-273960" y="1165680"/>
            <a:ext cx="5538240" cy="4480200"/>
          </a:xfrm>
          <a:prstGeom prst="ellipse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19724400">
            <a:off x="3277800" y="117000"/>
            <a:ext cx="6478920" cy="4754520"/>
          </a:xfrm>
          <a:prstGeom prst="ellipse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2133720" y="685800"/>
            <a:ext cx="6095520" cy="3657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74320" indent="-255600">
              <a:lnSpc>
                <a:spcPct val="100000"/>
              </a:lnSpc>
              <a:spcBef>
                <a:spcPts val="420"/>
              </a:spcBef>
              <a:buClr>
                <a:srgbClr val="FFFFFF"/>
              </a:buClr>
              <a:buSzPct val="60000"/>
              <a:buFont typeface="Wingdings" charset="2"/>
              <a:buChar char=""/>
            </a:pPr>
            <a:r>
              <a:rPr lang="ru-RU" sz="2100" b="0" strike="noStrike" spc="-1">
                <a:solidFill>
                  <a:srgbClr val="FFFFFF"/>
                </a:solidFill>
                <a:latin typeface="Palatino Linotype"/>
              </a:rPr>
              <a:t>Образец текста</a:t>
            </a:r>
          </a:p>
          <a:p>
            <a:pPr marL="640080" lvl="1" indent="-255600">
              <a:lnSpc>
                <a:spcPct val="100000"/>
              </a:lnSpc>
              <a:spcBef>
                <a:spcPts val="380"/>
              </a:spcBef>
              <a:buClr>
                <a:srgbClr val="FFFFFF"/>
              </a:buClr>
              <a:buSzPct val="60000"/>
              <a:buFont typeface="Wingdings" charset="2"/>
              <a:buChar char=""/>
            </a:pPr>
            <a:r>
              <a:rPr lang="ru-RU" sz="1900" b="0" strike="noStrike" spc="-1">
                <a:solidFill>
                  <a:srgbClr val="FFFFFF"/>
                </a:solidFill>
                <a:latin typeface="Palatino Linotype"/>
              </a:rPr>
              <a:t>Второй уровень</a:t>
            </a:r>
          </a:p>
          <a:p>
            <a:pPr marL="1005840" lvl="2" indent="-255600">
              <a:lnSpc>
                <a:spcPct val="100000"/>
              </a:lnSpc>
              <a:spcBef>
                <a:spcPts val="340"/>
              </a:spcBef>
              <a:buClr>
                <a:srgbClr val="FFFFFF"/>
              </a:buClr>
              <a:buSzPct val="60000"/>
              <a:buFont typeface="Wingdings" charset="2"/>
              <a:buChar char=""/>
            </a:pPr>
            <a:r>
              <a:rPr lang="ru-RU" sz="1700" b="0" strike="noStrike" spc="-1">
                <a:solidFill>
                  <a:srgbClr val="FFFFFF"/>
                </a:solidFill>
                <a:latin typeface="Palatino Linotype"/>
              </a:rPr>
              <a:t>Третий уровень</a:t>
            </a:r>
          </a:p>
          <a:p>
            <a:pPr marL="1371600" lvl="3" indent="-255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SzPct val="60000"/>
              <a:buFont typeface="Wingdings" charset="2"/>
              <a:buChar char=""/>
            </a:pPr>
            <a:r>
              <a:rPr lang="ru-RU" sz="1600" b="0" strike="noStrike" spc="-1">
                <a:solidFill>
                  <a:srgbClr val="FFFFFF"/>
                </a:solidFill>
                <a:latin typeface="Palatino Linotype"/>
              </a:rPr>
              <a:t>Четвертый уровень</a:t>
            </a:r>
          </a:p>
          <a:p>
            <a:pPr marL="1645920" lvl="4" indent="-255600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SzPct val="60000"/>
              <a:buFont typeface="Wingdings" charset="2"/>
              <a:buChar char=""/>
            </a:pPr>
            <a:r>
              <a:rPr lang="ru-RU" sz="1500" b="0" strike="noStrike" spc="-1">
                <a:solidFill>
                  <a:srgbClr val="FFFFFF"/>
                </a:solidFill>
                <a:latin typeface="Palatino Linotype"/>
              </a:rPr>
              <a:t>Пятый уровень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900" b="0" strike="noStrike" spc="-1">
                <a:solidFill>
                  <a:srgbClr val="FFFFFF"/>
                </a:solidFill>
                <a:latin typeface="Palatino Linotype"/>
              </a:rPr>
              <a:t>Образец заголовка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6172200" y="6154560"/>
            <a:ext cx="213336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825E3973-3CE9-4398-8681-E8531D2BA77A}" type="datetime">
              <a:rPr lang="ru-RU" sz="1100" b="0" strike="noStrike" spc="-1">
                <a:solidFill>
                  <a:srgbClr val="FFFFFF"/>
                </a:solidFill>
                <a:latin typeface="Palatino Linotype"/>
              </a:rPr>
              <a:pPr algn="r">
                <a:lnSpc>
                  <a:spcPct val="100000"/>
                </a:lnSpc>
              </a:pPr>
              <a:t>22.05.2024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" y="5842080"/>
            <a:ext cx="2133360" cy="304560"/>
          </a:xfrm>
          <a:prstGeom prst="rect">
            <a:avLst/>
          </a:prstGeom>
        </p:spPr>
        <p:txBody>
          <a:bodyPr bIns="9000" anchor="b">
            <a:noAutofit/>
          </a:bodyPr>
          <a:lstStyle/>
          <a:p>
            <a:pPr>
              <a:lnSpc>
                <a:spcPct val="100000"/>
              </a:lnSpc>
            </a:pPr>
            <a:fld id="{263B50D3-C486-4DAD-983D-097EE3B0801F}" type="slidenum">
              <a:rPr lang="ru-RU" sz="1600" b="0" strike="noStrike" spc="-1">
                <a:solidFill>
                  <a:srgbClr val="FFFFFF"/>
                </a:solidFill>
                <a:latin typeface="Palatino Linotype"/>
              </a:rPr>
              <a:pPr>
                <a:lnSpc>
                  <a:spcPct val="100000"/>
                </a:lnSpc>
              </a:pPr>
              <a:t>‹#›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822960" y="6154560"/>
            <a:ext cx="457164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 rot="19724400">
            <a:off x="1373040" y="1038600"/>
            <a:ext cx="7240320" cy="5706720"/>
          </a:xfrm>
          <a:prstGeom prst="ellipse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 rot="17656800">
            <a:off x="-273960" y="1165680"/>
            <a:ext cx="5538240" cy="4480200"/>
          </a:xfrm>
          <a:prstGeom prst="ellipse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 rot="19724400">
            <a:off x="3277800" y="117000"/>
            <a:ext cx="6478920" cy="4754520"/>
          </a:xfrm>
          <a:prstGeom prst="ellipse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6172200" y="6154560"/>
            <a:ext cx="213336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06A938CC-F32D-48BB-AEC3-AF42FD97BFE8}" type="datetime">
              <a:rPr lang="ru-RU" sz="1100" b="0" strike="noStrike" spc="-1">
                <a:solidFill>
                  <a:srgbClr val="FFFFFF"/>
                </a:solidFill>
                <a:latin typeface="Palatino Linotype"/>
              </a:rPr>
              <a:pPr algn="r">
                <a:lnSpc>
                  <a:spcPct val="100000"/>
                </a:lnSpc>
              </a:pPr>
              <a:t>22.05.2024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822960" y="5842080"/>
            <a:ext cx="2133360" cy="304560"/>
          </a:xfrm>
          <a:prstGeom prst="rect">
            <a:avLst/>
          </a:prstGeom>
        </p:spPr>
        <p:txBody>
          <a:bodyPr bIns="9000" anchor="b">
            <a:noAutofit/>
          </a:bodyPr>
          <a:lstStyle/>
          <a:p>
            <a:pPr>
              <a:lnSpc>
                <a:spcPct val="100000"/>
              </a:lnSpc>
            </a:pPr>
            <a:fld id="{AC9F3558-CCF2-4CEB-BB3D-AB2416392793}" type="slidenum">
              <a:rPr lang="ru-RU" sz="1600" b="0" strike="noStrike" spc="-1">
                <a:solidFill>
                  <a:srgbClr val="FFFFFF"/>
                </a:solidFill>
                <a:latin typeface="Palatino Linotype"/>
              </a:rPr>
              <a:pPr>
                <a:lnSpc>
                  <a:spcPct val="100000"/>
                </a:lnSpc>
              </a:pPr>
              <a:t>‹#›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822960" y="6154560"/>
            <a:ext cx="457164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900" b="0" strike="noStrike" spc="-1">
                <a:solidFill>
                  <a:srgbClr val="FFFFFF"/>
                </a:solidFill>
                <a:latin typeface="Palatino Linotype"/>
              </a:rPr>
              <a:t>Образец заголовка</a:t>
            </a:r>
          </a:p>
        </p:txBody>
      </p:sp>
      <p:sp>
        <p:nvSpPr>
          <p:cNvPr id="53" name="PlaceHolder 9"/>
          <p:cNvSpPr>
            <a:spLocks noGrp="1"/>
          </p:cNvSpPr>
          <p:nvPr>
            <p:ph type="body"/>
          </p:nvPr>
        </p:nvSpPr>
        <p:spPr>
          <a:xfrm>
            <a:off x="1344240" y="658440"/>
            <a:ext cx="3273120" cy="3428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74320" indent="-255600">
              <a:lnSpc>
                <a:spcPct val="100000"/>
              </a:lnSpc>
              <a:spcBef>
                <a:spcPts val="420"/>
              </a:spcBef>
              <a:buClr>
                <a:srgbClr val="FFFFFF"/>
              </a:buClr>
              <a:buSzPct val="60000"/>
              <a:buFont typeface="Wingdings" charset="2"/>
              <a:buChar char=""/>
            </a:pPr>
            <a:r>
              <a:rPr lang="ru-RU" sz="2100" b="0" strike="noStrike" spc="-1">
                <a:solidFill>
                  <a:srgbClr val="FFFFFF"/>
                </a:solidFill>
                <a:latin typeface="Palatino Linotype"/>
              </a:rPr>
              <a:t>Образец текста</a:t>
            </a:r>
          </a:p>
          <a:p>
            <a:pPr marL="640080" lvl="1" indent="-255600">
              <a:lnSpc>
                <a:spcPct val="100000"/>
              </a:lnSpc>
              <a:spcBef>
                <a:spcPts val="380"/>
              </a:spcBef>
              <a:buClr>
                <a:srgbClr val="FFFFFF"/>
              </a:buClr>
              <a:buSzPct val="60000"/>
              <a:buFont typeface="Wingdings" charset="2"/>
              <a:buChar char=""/>
            </a:pPr>
            <a:r>
              <a:rPr lang="ru-RU" sz="1900" b="0" strike="noStrike" spc="-1">
                <a:solidFill>
                  <a:srgbClr val="FFFFFF"/>
                </a:solidFill>
                <a:latin typeface="Palatino Linotype"/>
              </a:rPr>
              <a:t>Второй уровень</a:t>
            </a:r>
          </a:p>
          <a:p>
            <a:pPr marL="1005840" lvl="2" indent="-255600">
              <a:lnSpc>
                <a:spcPct val="100000"/>
              </a:lnSpc>
              <a:spcBef>
                <a:spcPts val="340"/>
              </a:spcBef>
              <a:buClr>
                <a:srgbClr val="FFFFFF"/>
              </a:buClr>
              <a:buSzPct val="60000"/>
              <a:buFont typeface="Wingdings" charset="2"/>
              <a:buChar char=""/>
            </a:pPr>
            <a:r>
              <a:rPr lang="ru-RU" sz="1700" b="0" strike="noStrike" spc="-1">
                <a:solidFill>
                  <a:srgbClr val="FFFFFF"/>
                </a:solidFill>
                <a:latin typeface="Palatino Linotype"/>
              </a:rPr>
              <a:t>Третий уровень</a:t>
            </a:r>
          </a:p>
          <a:p>
            <a:pPr marL="1371600" lvl="3" indent="-255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SzPct val="60000"/>
              <a:buFont typeface="Wingdings" charset="2"/>
              <a:buChar char=""/>
            </a:pPr>
            <a:r>
              <a:rPr lang="ru-RU" sz="1600" b="0" strike="noStrike" spc="-1">
                <a:solidFill>
                  <a:srgbClr val="FFFFFF"/>
                </a:solidFill>
                <a:latin typeface="Palatino Linotype"/>
              </a:rPr>
              <a:t>Четвертый уровень</a:t>
            </a:r>
          </a:p>
          <a:p>
            <a:pPr marL="1645920" lvl="4" indent="-255600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SzPct val="60000"/>
              <a:buFont typeface="Wingdings" charset="2"/>
              <a:buChar char=""/>
            </a:pPr>
            <a:r>
              <a:rPr lang="ru-RU" sz="1500" b="0" strike="noStrike" spc="-1">
                <a:solidFill>
                  <a:srgbClr val="FFFFFF"/>
                </a:solidFill>
                <a:latin typeface="Palatino Linotype"/>
              </a:rPr>
              <a:t>Пятый уровень</a:t>
            </a:r>
          </a:p>
        </p:txBody>
      </p:sp>
      <p:sp>
        <p:nvSpPr>
          <p:cNvPr id="54" name="PlaceHolder 10"/>
          <p:cNvSpPr>
            <a:spLocks noGrp="1"/>
          </p:cNvSpPr>
          <p:nvPr>
            <p:ph type="body"/>
          </p:nvPr>
        </p:nvSpPr>
        <p:spPr>
          <a:xfrm>
            <a:off x="5029200" y="658440"/>
            <a:ext cx="3273120" cy="3431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74320" indent="-255600">
              <a:lnSpc>
                <a:spcPct val="100000"/>
              </a:lnSpc>
              <a:spcBef>
                <a:spcPts val="420"/>
              </a:spcBef>
              <a:buClr>
                <a:srgbClr val="FFFFFF"/>
              </a:buClr>
              <a:buSzPct val="60000"/>
              <a:buFont typeface="Wingdings" charset="2"/>
              <a:buChar char=""/>
            </a:pPr>
            <a:r>
              <a:rPr lang="ru-RU" sz="2100" b="0" strike="noStrike" spc="-1">
                <a:solidFill>
                  <a:srgbClr val="FFFFFF"/>
                </a:solidFill>
                <a:latin typeface="Palatino Linotype"/>
              </a:rPr>
              <a:t>Образец текста</a:t>
            </a:r>
          </a:p>
          <a:p>
            <a:pPr marL="640080" lvl="1" indent="-255600">
              <a:lnSpc>
                <a:spcPct val="100000"/>
              </a:lnSpc>
              <a:spcBef>
                <a:spcPts val="380"/>
              </a:spcBef>
              <a:buClr>
                <a:srgbClr val="FFFFFF"/>
              </a:buClr>
              <a:buSzPct val="60000"/>
              <a:buFont typeface="Wingdings" charset="2"/>
              <a:buChar char=""/>
            </a:pPr>
            <a:r>
              <a:rPr lang="ru-RU" sz="1900" b="0" strike="noStrike" spc="-1">
                <a:solidFill>
                  <a:srgbClr val="FFFFFF"/>
                </a:solidFill>
                <a:latin typeface="Palatino Linotype"/>
              </a:rPr>
              <a:t>Второй уровень</a:t>
            </a:r>
          </a:p>
          <a:p>
            <a:pPr marL="1005840" lvl="2" indent="-255600">
              <a:lnSpc>
                <a:spcPct val="100000"/>
              </a:lnSpc>
              <a:spcBef>
                <a:spcPts val="340"/>
              </a:spcBef>
              <a:buClr>
                <a:srgbClr val="FFFFFF"/>
              </a:buClr>
              <a:buSzPct val="60000"/>
              <a:buFont typeface="Wingdings" charset="2"/>
              <a:buChar char=""/>
            </a:pPr>
            <a:r>
              <a:rPr lang="ru-RU" sz="1700" b="0" strike="noStrike" spc="-1">
                <a:solidFill>
                  <a:srgbClr val="FFFFFF"/>
                </a:solidFill>
                <a:latin typeface="Palatino Linotype"/>
              </a:rPr>
              <a:t>Третий уровень</a:t>
            </a:r>
          </a:p>
          <a:p>
            <a:pPr marL="1371600" lvl="3" indent="-2556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SzPct val="60000"/>
              <a:buFont typeface="Wingdings" charset="2"/>
              <a:buChar char=""/>
            </a:pPr>
            <a:r>
              <a:rPr lang="ru-RU" sz="1600" b="0" strike="noStrike" spc="-1">
                <a:solidFill>
                  <a:srgbClr val="FFFFFF"/>
                </a:solidFill>
                <a:latin typeface="Palatino Linotype"/>
              </a:rPr>
              <a:t>Четвертый уровень</a:t>
            </a:r>
          </a:p>
          <a:p>
            <a:pPr marL="1645920" lvl="4" indent="-255600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SzPct val="60000"/>
              <a:buFont typeface="Wingdings" charset="2"/>
              <a:buChar char=""/>
            </a:pPr>
            <a:r>
              <a:rPr lang="ru-RU" sz="1500" b="0" strike="noStrike" spc="-1">
                <a:solidFill>
                  <a:srgbClr val="FFFFFF"/>
                </a:solidFill>
                <a:latin typeface="Palatino Linotype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 rot="19724400">
            <a:off x="1373040" y="1038600"/>
            <a:ext cx="7240320" cy="5706720"/>
          </a:xfrm>
          <a:prstGeom prst="ellipse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3"/>
          <p:cNvSpPr/>
          <p:nvPr/>
        </p:nvSpPr>
        <p:spPr>
          <a:xfrm rot="17656800">
            <a:off x="-273960" y="1165680"/>
            <a:ext cx="5538240" cy="4480200"/>
          </a:xfrm>
          <a:prstGeom prst="ellipse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4"/>
          <p:cNvSpPr/>
          <p:nvPr/>
        </p:nvSpPr>
        <p:spPr>
          <a:xfrm rot="19724400">
            <a:off x="3277800" y="117000"/>
            <a:ext cx="6478920" cy="4754520"/>
          </a:xfrm>
          <a:prstGeom prst="ellipse">
            <a:avLst/>
          </a:prstGeom>
          <a:gradFill rotWithShape="0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PlaceHolder 5"/>
          <p:cNvSpPr>
            <a:spLocks noGrp="1"/>
          </p:cNvSpPr>
          <p:nvPr>
            <p:ph type="title"/>
          </p:nvPr>
        </p:nvSpPr>
        <p:spPr>
          <a:xfrm>
            <a:off x="777240" y="4876920"/>
            <a:ext cx="7543440" cy="9140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900" b="0" strike="noStrike" spc="-1">
                <a:solidFill>
                  <a:srgbClr val="FFFFFF"/>
                </a:solidFill>
                <a:latin typeface="Palatino Linotype"/>
              </a:rPr>
              <a:t>Образец заголовка</a:t>
            </a:r>
          </a:p>
        </p:txBody>
      </p:sp>
      <p:sp>
        <p:nvSpPr>
          <p:cNvPr id="96" name="PlaceHolder 6"/>
          <p:cNvSpPr>
            <a:spLocks noGrp="1"/>
          </p:cNvSpPr>
          <p:nvPr>
            <p:ph type="dt"/>
          </p:nvPr>
        </p:nvSpPr>
        <p:spPr>
          <a:xfrm>
            <a:off x="6172200" y="6154560"/>
            <a:ext cx="213336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9E8541EE-717D-49E7-BC1C-C516DA5F3C8B}" type="datetime">
              <a:rPr lang="ru-RU" sz="1100" b="0" strike="noStrike" spc="-1">
                <a:solidFill>
                  <a:srgbClr val="FFFFFF"/>
                </a:solidFill>
                <a:latin typeface="Palatino Linotype"/>
              </a:rPr>
              <a:pPr algn="r">
                <a:lnSpc>
                  <a:spcPct val="100000"/>
                </a:lnSpc>
              </a:pPr>
              <a:t>22.05.2024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sldNum"/>
          </p:nvPr>
        </p:nvSpPr>
        <p:spPr>
          <a:xfrm>
            <a:off x="822960" y="5842080"/>
            <a:ext cx="2133360" cy="304560"/>
          </a:xfrm>
          <a:prstGeom prst="rect">
            <a:avLst/>
          </a:prstGeom>
        </p:spPr>
        <p:txBody>
          <a:bodyPr bIns="9000" anchor="b">
            <a:noAutofit/>
          </a:bodyPr>
          <a:lstStyle/>
          <a:p>
            <a:pPr>
              <a:lnSpc>
                <a:spcPct val="100000"/>
              </a:lnSpc>
            </a:pPr>
            <a:fld id="{800241BB-4954-40F9-87D5-FA5413CC1964}" type="slidenum">
              <a:rPr lang="ru-RU" sz="1600" b="0" strike="noStrike" spc="-1">
                <a:solidFill>
                  <a:srgbClr val="FFFFFF"/>
                </a:solidFill>
                <a:latin typeface="Palatino Linotype"/>
              </a:rPr>
              <a:pPr>
                <a:lnSpc>
                  <a:spcPct val="100000"/>
                </a:lnSpc>
              </a:pPr>
              <a:t>‹#›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98" name="PlaceHolder 8"/>
          <p:cNvSpPr>
            <a:spLocks noGrp="1"/>
          </p:cNvSpPr>
          <p:nvPr>
            <p:ph type="ftr"/>
          </p:nvPr>
        </p:nvSpPr>
        <p:spPr>
          <a:xfrm>
            <a:off x="822960" y="6154560"/>
            <a:ext cx="457164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100" b="0" strike="noStrike" spc="-1">
                <a:solidFill>
                  <a:srgbClr val="FFFFFF"/>
                </a:solidFill>
                <a:latin typeface="Palatino Linotype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700" b="0" strike="noStrike" spc="-1">
                <a:solidFill>
                  <a:srgbClr val="FFFFFF"/>
                </a:solidFill>
                <a:latin typeface="Palatino Linotype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FFFFFF"/>
                </a:solidFill>
                <a:latin typeface="Palatino Linotype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solidFill>
                  <a:srgbClr val="FFFFFF"/>
                </a:solidFill>
                <a:latin typeface="Palatino Linotype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Palatino Linotype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Palatino Linotype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Palatino Linotype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4979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73000" lnSpcReduction="10000"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Презентация создана  для занятия по теме: «Авианосец»</a:t>
            </a:r>
            <a:r>
              <a:t/>
            </a:r>
            <a:br/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«Особенности конструкции авианосца»</a:t>
            </a:r>
            <a:r>
              <a:t/>
            </a:r>
            <a:br/>
            <a:r>
              <a:rPr lang="ru-RU" sz="2000" b="1" strike="noStrike" spc="-1">
                <a:solidFill>
                  <a:srgbClr val="FFFFFF"/>
                </a:solidFill>
                <a:latin typeface="Times New Roman"/>
              </a:rPr>
              <a:t>парциальная образовательная программа дошкольного образования «ОТ ФРЕБЕЛЯ ДО РОБОТА: РАСТИМ БУДУЩИХ ИНЖЕНЕРОВ»</a:t>
            </a:r>
            <a:r>
              <a:t/>
            </a:r>
            <a:br/>
            <a:endParaRPr lang="ru-RU" sz="20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37" name="Picture 2"/>
          <p:cNvPicPr/>
          <p:nvPr/>
        </p:nvPicPr>
        <p:blipFill>
          <a:blip r:embed="rId2" cstate="email"/>
          <a:stretch/>
        </p:blipFill>
        <p:spPr>
          <a:xfrm>
            <a:off x="323640" y="2277000"/>
            <a:ext cx="8524440" cy="421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965520" y="5877360"/>
            <a:ext cx="7543440" cy="82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Истребитель МиГ-29К во внутреннем отсеке «Адмирала Кузнецова»</a:t>
            </a:r>
            <a:r>
              <a:t/>
            </a:r>
            <a:br/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59" name="Picture 2"/>
          <p:cNvPicPr/>
          <p:nvPr/>
        </p:nvPicPr>
        <p:blipFill>
          <a:blip r:embed="rId2" cstate="email"/>
          <a:stretch/>
        </p:blipFill>
        <p:spPr>
          <a:xfrm>
            <a:off x="683640" y="44640"/>
            <a:ext cx="7776360" cy="583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844560" y="6003360"/>
            <a:ext cx="7543440" cy="575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Палубная надстройка где находится боевая рубка со всем управлением</a:t>
            </a:r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61" name="Picture 2"/>
          <p:cNvPicPr/>
          <p:nvPr/>
        </p:nvPicPr>
        <p:blipFill>
          <a:blip r:embed="rId2" cstate="email"/>
          <a:stretch/>
        </p:blipFill>
        <p:spPr>
          <a:xfrm>
            <a:off x="386640" y="0"/>
            <a:ext cx="8001360" cy="600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763640" y="6093360"/>
            <a:ext cx="5018400" cy="4338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РЛС – </a:t>
            </a: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радио-локационная станция (антенна)</a:t>
            </a:r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63" name="Picture 2"/>
          <p:cNvPicPr/>
          <p:nvPr/>
        </p:nvPicPr>
        <p:blipFill>
          <a:blip r:embed="rId2" cstate="email"/>
          <a:stretch/>
        </p:blipFill>
        <p:spPr>
          <a:xfrm>
            <a:off x="683640" y="131040"/>
            <a:ext cx="7751880" cy="581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777240" y="6093360"/>
            <a:ext cx="7543440" cy="503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Командная (ходовая) рубка авианосца</a:t>
            </a:r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65" name="Picture 2"/>
          <p:cNvPicPr/>
          <p:nvPr/>
        </p:nvPicPr>
        <p:blipFill>
          <a:blip r:embed="rId2" cstate="email"/>
          <a:stretch/>
        </p:blipFill>
        <p:spPr>
          <a:xfrm>
            <a:off x="683640" y="241920"/>
            <a:ext cx="7773840" cy="583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777240" y="6237360"/>
            <a:ext cx="7543440" cy="431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Боевая рубка</a:t>
            </a:r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67" name="Picture 2"/>
          <p:cNvPicPr/>
          <p:nvPr/>
        </p:nvPicPr>
        <p:blipFill>
          <a:blip r:embed="rId2" cstate="email"/>
          <a:stretch/>
        </p:blipFill>
        <p:spPr>
          <a:xfrm>
            <a:off x="647640" y="404640"/>
            <a:ext cx="7827480" cy="5872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755640" y="908640"/>
            <a:ext cx="7543440" cy="1800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FFFFFF"/>
                </a:solidFill>
                <a:latin typeface="Palatino Linotype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777240" y="4876920"/>
            <a:ext cx="7543440" cy="1432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Авианосец — класс боевых кораблей, приспособленный для обслуживания и базирования авиационных групп в качестве мобильной авиабазы, действующей в открытом море. Основной ударной силой авианосца является расположенная на корабле палубная авиация, которая может иметь в своём составе  самолеты и вертолеты.</a:t>
            </a:r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39" name="Picture 2"/>
          <p:cNvPicPr/>
          <p:nvPr/>
        </p:nvPicPr>
        <p:blipFill>
          <a:blip r:embed="rId2" cstate="email"/>
          <a:stretch/>
        </p:blipFill>
        <p:spPr>
          <a:xfrm>
            <a:off x="1475640" y="275040"/>
            <a:ext cx="6144120" cy="46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777240" y="4876920"/>
            <a:ext cx="7543440" cy="1648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Авианосцы располагают полётной палубой и другими средствами обеспечения взлёта, посадки и базирования самолётов и вертолётов             (в частности ангарами, техническими средствами обслуживания и заправки летательных машин), средствами управления и обеспечения полётов.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Взлёт самолётов с полётной палубы авианосца может производиться как с использованием стартовых ускорителей и стартовых катапульт так и без их использования. Стартовые ускорители или катапульты могут располагаться как в носовой части полётной палубы и так называемой угловой палубе .</a:t>
            </a:r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41" name="Picture 2"/>
          <p:cNvPicPr/>
          <p:nvPr/>
        </p:nvPicPr>
        <p:blipFill>
          <a:blip r:embed="rId2" cstate="email"/>
          <a:stretch/>
        </p:blipFill>
        <p:spPr>
          <a:xfrm>
            <a:off x="936000" y="288000"/>
            <a:ext cx="7272000" cy="346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96920" y="5013000"/>
            <a:ext cx="8623080" cy="1583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Авианосцы подразделяются: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 - на тяжёлые и лёгкие;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 - на ударные, конвойные, противолодочные и вертолётоносцы.</a:t>
            </a:r>
            <a:r>
              <a:t/>
            </a:r>
            <a:br/>
            <a:r>
              <a:t/>
            </a:r>
            <a:br/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43" name="Picture 2"/>
          <p:cNvPicPr/>
          <p:nvPr/>
        </p:nvPicPr>
        <p:blipFill>
          <a:blip r:embed="rId2" cstate="email"/>
          <a:stretch/>
        </p:blipFill>
        <p:spPr>
          <a:xfrm>
            <a:off x="251640" y="187560"/>
            <a:ext cx="4140360" cy="2350080"/>
          </a:xfrm>
          <a:prstGeom prst="rect">
            <a:avLst/>
          </a:prstGeom>
          <a:ln>
            <a:noFill/>
          </a:ln>
        </p:spPr>
      </p:pic>
      <p:pic>
        <p:nvPicPr>
          <p:cNvPr id="144" name="Picture 3"/>
          <p:cNvPicPr/>
          <p:nvPr/>
        </p:nvPicPr>
        <p:blipFill>
          <a:blip r:embed="rId3" cstate="email"/>
          <a:stretch/>
        </p:blipFill>
        <p:spPr>
          <a:xfrm>
            <a:off x="288000" y="2736000"/>
            <a:ext cx="4176000" cy="2232000"/>
          </a:xfrm>
          <a:prstGeom prst="rect">
            <a:avLst/>
          </a:prstGeom>
          <a:ln>
            <a:noFill/>
          </a:ln>
        </p:spPr>
      </p:pic>
      <p:pic>
        <p:nvPicPr>
          <p:cNvPr id="145" name="Picture 4"/>
          <p:cNvPicPr/>
          <p:nvPr/>
        </p:nvPicPr>
        <p:blipFill>
          <a:blip r:embed="rId4" cstate="email"/>
          <a:stretch/>
        </p:blipFill>
        <p:spPr>
          <a:xfrm>
            <a:off x="4788000" y="216000"/>
            <a:ext cx="3996000" cy="2218680"/>
          </a:xfrm>
          <a:prstGeom prst="rect">
            <a:avLst/>
          </a:prstGeom>
          <a:ln>
            <a:noFill/>
          </a:ln>
        </p:spPr>
      </p:pic>
      <p:pic>
        <p:nvPicPr>
          <p:cNvPr id="146" name="Picture 5"/>
          <p:cNvPicPr/>
          <p:nvPr/>
        </p:nvPicPr>
        <p:blipFill>
          <a:blip r:embed="rId5" cstate="email"/>
          <a:stretch/>
        </p:blipFill>
        <p:spPr>
          <a:xfrm>
            <a:off x="4824000" y="2778480"/>
            <a:ext cx="4029480" cy="209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727920" y="188640"/>
            <a:ext cx="7543440" cy="863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Тяжелый авианосец «Адмирал Кузнецов».</a:t>
            </a:r>
            <a:endParaRPr lang="ru-RU" sz="24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48" name="Picture 2"/>
          <p:cNvPicPr/>
          <p:nvPr/>
        </p:nvPicPr>
        <p:blipFill>
          <a:blip r:embed="rId2" cstate="email"/>
          <a:stretch/>
        </p:blipFill>
        <p:spPr>
          <a:xfrm>
            <a:off x="185760" y="1224000"/>
            <a:ext cx="4278240" cy="3456000"/>
          </a:xfrm>
          <a:prstGeom prst="rect">
            <a:avLst/>
          </a:prstGeom>
          <a:ln>
            <a:noFill/>
          </a:ln>
        </p:spPr>
      </p:pic>
      <p:pic>
        <p:nvPicPr>
          <p:cNvPr id="149" name="Picture 4"/>
          <p:cNvPicPr/>
          <p:nvPr/>
        </p:nvPicPr>
        <p:blipFill>
          <a:blip r:embed="rId3" cstate="email"/>
          <a:stretch/>
        </p:blipFill>
        <p:spPr>
          <a:xfrm>
            <a:off x="4175640" y="2952000"/>
            <a:ext cx="4896360" cy="36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777240" y="5445360"/>
            <a:ext cx="7543440" cy="575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.</a:t>
            </a:r>
            <a:r>
              <a:t/>
            </a:r>
            <a:br/>
            <a:r>
              <a:t/>
            </a:r>
            <a:br/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51" name="Picture 5"/>
          <p:cNvPicPr/>
          <p:nvPr/>
        </p:nvPicPr>
        <p:blipFill>
          <a:blip r:embed="rId2" cstate="email"/>
          <a:stretch/>
        </p:blipFill>
        <p:spPr>
          <a:xfrm>
            <a:off x="251640" y="332640"/>
            <a:ext cx="8691840" cy="590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777240" y="5904000"/>
            <a:ext cx="7543440" cy="288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Рассмотрим конструкцию авианосца «Адмирал Кузнецов»</a:t>
            </a:r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2" cstate="email"/>
          <a:stretch/>
        </p:blipFill>
        <p:spPr>
          <a:xfrm rot="16800">
            <a:off x="706680" y="376560"/>
            <a:ext cx="6912000" cy="535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2483640" y="5949360"/>
            <a:ext cx="4010400" cy="712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Палуба авианосца «Адмирала Кузнецова»</a:t>
            </a:r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55" name="Picture 2"/>
          <p:cNvPicPr/>
          <p:nvPr/>
        </p:nvPicPr>
        <p:blipFill>
          <a:blip r:embed="rId2" cstate="email"/>
          <a:stretch/>
        </p:blipFill>
        <p:spPr>
          <a:xfrm>
            <a:off x="827640" y="80640"/>
            <a:ext cx="7728480" cy="579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769680" y="6093360"/>
            <a:ext cx="7543440" cy="647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 Внутренний отсеке «Адмирала Кузнецова»</a:t>
            </a:r>
            <a:r>
              <a:t/>
            </a:r>
            <a:br/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Вертолёт Ка-31</a:t>
            </a:r>
            <a:endParaRPr lang="ru-RU" sz="1800" b="0" strike="noStrike" spc="-1">
              <a:solidFill>
                <a:srgbClr val="FFFFFF"/>
              </a:solidFill>
              <a:latin typeface="Palatino Linotype"/>
            </a:endParaRPr>
          </a:p>
        </p:txBody>
      </p:sp>
      <p:pic>
        <p:nvPicPr>
          <p:cNvPr id="157" name="Picture 2"/>
          <p:cNvPicPr/>
          <p:nvPr/>
        </p:nvPicPr>
        <p:blipFill>
          <a:blip r:embed="rId2" cstate="email"/>
          <a:stretch/>
        </p:blipFill>
        <p:spPr>
          <a:xfrm>
            <a:off x="755640" y="90360"/>
            <a:ext cx="7752600" cy="581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132</TotalTime>
  <Words>146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 № 22 г. о. Чапаевск Самарской области, СП – детский сад №28 «Ёлочка»  Презентация создана  для занятия по теме: «Авианосец» «Особенности конструкции авианосца» парциальная образовательная программа дошкольного образования «ОТ ФРЕБЕЛЯ ДО РОБОТА: РАСТИМ БУДУЩИХ ИНЖЕНЕРОВ» Воспитатель : Сергеева Светлана Владимировна</dc:title>
  <dc:subject/>
  <dc:creator>Светлана</dc:creator>
  <dc:description/>
  <cp:lastModifiedBy>user</cp:lastModifiedBy>
  <cp:revision>18</cp:revision>
  <dcterms:created xsi:type="dcterms:W3CDTF">2018-04-21T20:09:18Z</dcterms:created>
  <dcterms:modified xsi:type="dcterms:W3CDTF">2024-05-22T09:36:09Z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