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s50.detkin-club.ru/editor/33/images/2fd68a6b9d5439cf9c35aa4e48cf7e2f.jpg"/>
          <p:cNvPicPr>
            <a:picLocks noChangeAspect="1" noChangeArrowheads="1"/>
          </p:cNvPicPr>
          <p:nvPr/>
        </p:nvPicPr>
        <p:blipFill>
          <a:blip r:embed="rId2" cstate="print"/>
          <a:srcRect/>
          <a:stretch>
            <a:fillRect/>
          </a:stretch>
        </p:blipFill>
        <p:spPr bwMode="auto">
          <a:xfrm>
            <a:off x="-12726" y="0"/>
            <a:ext cx="9182100" cy="6858000"/>
          </a:xfrm>
          <a:prstGeom prst="rect">
            <a:avLst/>
          </a:prstGeom>
          <a:noFill/>
        </p:spPr>
      </p:pic>
      <p:sp>
        <p:nvSpPr>
          <p:cNvPr id="5" name="Прямоугольник 4"/>
          <p:cNvSpPr/>
          <p:nvPr/>
        </p:nvSpPr>
        <p:spPr>
          <a:xfrm>
            <a:off x="251520" y="4437112"/>
            <a:ext cx="8261898" cy="1754326"/>
          </a:xfrm>
          <a:prstGeom prst="rect">
            <a:avLst/>
          </a:prstGeom>
        </p:spPr>
        <p:txBody>
          <a:bodyPr wrap="square">
            <a:spAutoFit/>
          </a:bodyPr>
          <a:lstStyle/>
          <a:p>
            <a:pPr algn="ctr"/>
            <a:r>
              <a:rPr lang="ru-RU" sz="5400" b="1" dirty="0" smtClean="0">
                <a:solidFill>
                  <a:srgbClr val="002060"/>
                </a:solidFill>
              </a:rPr>
              <a:t>Картотека </a:t>
            </a:r>
          </a:p>
          <a:p>
            <a:pPr algn="ctr"/>
            <a:r>
              <a:rPr lang="ru-RU" sz="5400" b="1" dirty="0" smtClean="0">
                <a:solidFill>
                  <a:srgbClr val="002060"/>
                </a:solidFill>
              </a:rPr>
              <a:t>опытов и экспериментов</a:t>
            </a:r>
            <a:endParaRPr lang="ru-RU" sz="2000" b="1"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0" y="0"/>
            <a:ext cx="9144000" cy="4124206"/>
          </a:xfrm>
          <a:prstGeom prst="rect">
            <a:avLst/>
          </a:prstGeom>
        </p:spPr>
        <p:txBody>
          <a:bodyPr wrap="square">
            <a:spAutoFit/>
          </a:bodyPr>
          <a:lstStyle/>
          <a:p>
            <a:r>
              <a:rPr lang="ru-RU" sz="3200" b="1" dirty="0" smtClean="0">
                <a:solidFill>
                  <a:srgbClr val="FF0000"/>
                </a:solidFill>
                <a:latin typeface="Calibri" pitchFamily="34" charset="0"/>
              </a:rPr>
              <a:t>Лед – твердая вода</a:t>
            </a:r>
          </a:p>
          <a:p>
            <a:pPr algn="just"/>
            <a:r>
              <a:rPr lang="ru-RU" sz="2400" b="1" dirty="0" smtClean="0">
                <a:solidFill>
                  <a:srgbClr val="FF0000"/>
                </a:solidFill>
                <a:latin typeface="Calibri" pitchFamily="34" charset="0"/>
              </a:rPr>
              <a:t>Цель:  </a:t>
            </a:r>
            <a:r>
              <a:rPr lang="ru-RU" dirty="0" smtClean="0">
                <a:solidFill>
                  <a:schemeClr val="bg2">
                    <a:lumMod val="10000"/>
                  </a:schemeClr>
                </a:solidFill>
                <a:latin typeface="Calibri" pitchFamily="34" charset="0"/>
              </a:rPr>
              <a:t>знакомить со свойствами воды</a:t>
            </a:r>
            <a:endParaRPr lang="ru-RU" sz="2400" b="1" i="1" dirty="0" smtClean="0">
              <a:solidFill>
                <a:schemeClr val="bg2">
                  <a:lumMod val="10000"/>
                </a:schemeClr>
              </a:solidFill>
              <a:latin typeface="Calibri" pitchFamily="34" charset="0"/>
            </a:endParaRPr>
          </a:p>
          <a:p>
            <a:pPr algn="just"/>
            <a:r>
              <a:rPr lang="ru-RU" sz="2400" b="1" dirty="0" smtClean="0">
                <a:solidFill>
                  <a:srgbClr val="FF0000"/>
                </a:solidFill>
                <a:latin typeface="Calibri" pitchFamily="34" charset="0"/>
              </a:rPr>
              <a:t>Материалы: </a:t>
            </a:r>
            <a:r>
              <a:rPr lang="ru-RU" dirty="0" smtClean="0">
                <a:solidFill>
                  <a:schemeClr val="bg2">
                    <a:lumMod val="10000"/>
                  </a:schemeClr>
                </a:solidFill>
                <a:latin typeface="Calibri" pitchFamily="34" charset="0"/>
              </a:rPr>
              <a:t>сосульки различных размеров, миски</a:t>
            </a:r>
            <a:endParaRPr lang="ru-RU" sz="2400" b="1" i="1" dirty="0" smtClean="0">
              <a:solidFill>
                <a:schemeClr val="bg2">
                  <a:lumMod val="10000"/>
                </a:schemeClr>
              </a:solidFill>
              <a:latin typeface="Calibri" pitchFamily="34" charset="0"/>
            </a:endParaRPr>
          </a:p>
          <a:p>
            <a:pPr algn="just"/>
            <a:r>
              <a:rPr lang="ru-RU" dirty="0" smtClean="0">
                <a:solidFill>
                  <a:schemeClr val="bg2">
                    <a:lumMod val="10000"/>
                  </a:schemeClr>
                </a:solidFill>
                <a:latin typeface="Calibri" pitchFamily="34" charset="0"/>
              </a:rPr>
              <a:t> Принесите сосульки в помещение, поместив каждую в отдельную посуду, чтобы ребенок наблюдал за своей сосулькой. Если опыт проводится в теплое время года, сделайте кубики льда, заморозив воду в холодильнике. Вместо сосулек можно взять шарики из снега.</a:t>
            </a:r>
          </a:p>
          <a:p>
            <a:pPr algn="just"/>
            <a:r>
              <a:rPr lang="ru-RU" dirty="0" smtClean="0">
                <a:solidFill>
                  <a:schemeClr val="bg2">
                    <a:lumMod val="10000"/>
                  </a:schemeClr>
                </a:solidFill>
                <a:latin typeface="Calibri" pitchFamily="34" charset="0"/>
              </a:rPr>
              <a:t>Дети должны следить за состоянием сосулек и кубиков льда в теплом помещении. Обращайте их внимание на то, как постепенно уменьшаются сосульки и кубики льда. Что с ними происходит? Возьмите одну большую сосульку и несколько маленьких. Следите, какая из них растает быстрее.</a:t>
            </a:r>
          </a:p>
          <a:p>
            <a:pPr algn="just"/>
            <a:r>
              <a:rPr lang="ru-RU" dirty="0" smtClean="0">
                <a:solidFill>
                  <a:schemeClr val="bg2">
                    <a:lumMod val="10000"/>
                  </a:schemeClr>
                </a:solidFill>
                <a:latin typeface="Calibri" pitchFamily="34" charset="0"/>
              </a:rPr>
              <a:t> Важно, чтобы дети обратили внимание на то, что отличающиеся по величине куски льда растают за разные промежутки времени.</a:t>
            </a:r>
          </a:p>
          <a:p>
            <a:pPr algn="just"/>
            <a:r>
              <a:rPr lang="ru-RU" sz="2000" b="1" i="1" dirty="0" smtClean="0">
                <a:solidFill>
                  <a:schemeClr val="bg2">
                    <a:lumMod val="10000"/>
                  </a:schemeClr>
                </a:solidFill>
                <a:latin typeface="Calibri" pitchFamily="34" charset="0"/>
              </a:rPr>
              <a:t>Вывод: </a:t>
            </a:r>
            <a:r>
              <a:rPr lang="ru-RU" dirty="0" smtClean="0">
                <a:solidFill>
                  <a:schemeClr val="bg2">
                    <a:lumMod val="10000"/>
                  </a:schemeClr>
                </a:solidFill>
                <a:latin typeface="Calibri" pitchFamily="34" charset="0"/>
              </a:rPr>
              <a:t>лед, снег – это тоже вода.</a:t>
            </a:r>
            <a:endParaRPr lang="ru-RU" dirty="0">
              <a:solidFill>
                <a:schemeClr val="bg2">
                  <a:lumMod val="10000"/>
                </a:schemeClr>
              </a:solidFill>
            </a:endParaRPr>
          </a:p>
        </p:txBody>
      </p:sp>
      <p:pic>
        <p:nvPicPr>
          <p:cNvPr id="23554" name="Picture 2" descr="http://boombob.ru/img/picture/Jul/10/595df306bfa9781d8c6e24a53105197e/3.jpg"/>
          <p:cNvPicPr>
            <a:picLocks noChangeAspect="1" noChangeArrowheads="1"/>
          </p:cNvPicPr>
          <p:nvPr/>
        </p:nvPicPr>
        <p:blipFill>
          <a:blip r:embed="rId3" cstate="print"/>
          <a:srcRect/>
          <a:stretch>
            <a:fillRect/>
          </a:stretch>
        </p:blipFill>
        <p:spPr bwMode="auto">
          <a:xfrm>
            <a:off x="3995936" y="3717032"/>
            <a:ext cx="4967114" cy="29523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6" name="Picture 2" descr="http://voda70.ru/uploads/voda_led_par.jpg"/>
          <p:cNvPicPr>
            <a:picLocks noChangeAspect="1" noChangeArrowheads="1"/>
          </p:cNvPicPr>
          <p:nvPr/>
        </p:nvPicPr>
        <p:blipFill>
          <a:blip r:embed="rId3" cstate="print"/>
          <a:srcRect/>
          <a:stretch>
            <a:fillRect/>
          </a:stretch>
        </p:blipFill>
        <p:spPr bwMode="auto">
          <a:xfrm>
            <a:off x="611560" y="260648"/>
            <a:ext cx="7920880" cy="62646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755576" y="0"/>
            <a:ext cx="7560840" cy="646331"/>
          </a:xfrm>
          <a:prstGeom prst="rect">
            <a:avLst/>
          </a:prstGeom>
        </p:spPr>
        <p:txBody>
          <a:bodyPr wrap="square">
            <a:spAutoFit/>
          </a:bodyPr>
          <a:lstStyle/>
          <a:p>
            <a:pPr algn="ctr"/>
            <a:r>
              <a:rPr lang="ru-RU" sz="3600" b="1" dirty="0" smtClean="0">
                <a:solidFill>
                  <a:srgbClr val="FF0000"/>
                </a:solidFill>
                <a:latin typeface="Calibri" pitchFamily="34" charset="0"/>
              </a:rPr>
              <a:t>Игра: «Где спряталась вода ?»</a:t>
            </a:r>
            <a:endParaRPr lang="ru-RU" sz="3600" b="1" dirty="0">
              <a:solidFill>
                <a:srgbClr val="FF0000"/>
              </a:solidFill>
              <a:latin typeface="Calibri"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0" y="584200"/>
            <a:ext cx="9144000" cy="4006850"/>
          </a:xfrm>
          <a:prstGeom prst="rect">
            <a:avLst/>
          </a:prstGeom>
          <a:noFill/>
          <a:ln w="9525">
            <a:noFill/>
            <a:miter lim="800000"/>
            <a:headEnd/>
            <a:tailEnd/>
          </a:ln>
        </p:spPr>
      </p:pic>
      <p:sp>
        <p:nvSpPr>
          <p:cNvPr id="5" name="Прямоугольник 4"/>
          <p:cNvSpPr/>
          <p:nvPr/>
        </p:nvSpPr>
        <p:spPr>
          <a:xfrm>
            <a:off x="0" y="4653136"/>
            <a:ext cx="9144000" cy="1200329"/>
          </a:xfrm>
          <a:prstGeom prst="rect">
            <a:avLst/>
          </a:prstGeom>
        </p:spPr>
        <p:txBody>
          <a:bodyPr wrap="square">
            <a:spAutoFit/>
          </a:bodyPr>
          <a:lstStyle/>
          <a:p>
            <a:pPr algn="just"/>
            <a:r>
              <a:rPr lang="ru-RU" dirty="0" smtClean="0">
                <a:solidFill>
                  <a:schemeClr val="tx1">
                    <a:lumMod val="95000"/>
                    <a:lumOff val="5000"/>
                  </a:schemeClr>
                </a:solidFill>
                <a:latin typeface="Calibri" pitchFamily="34" charset="0"/>
              </a:rPr>
              <a:t>Посмотрите на картинки и отыщите где спряталась вода.</a:t>
            </a:r>
          </a:p>
          <a:p>
            <a:pPr algn="just"/>
            <a:endParaRPr lang="ru-RU" dirty="0" smtClean="0">
              <a:solidFill>
                <a:schemeClr val="tx1">
                  <a:lumMod val="95000"/>
                  <a:lumOff val="5000"/>
                </a:schemeClr>
              </a:solidFill>
              <a:latin typeface="Calibri" pitchFamily="34" charset="0"/>
            </a:endParaRPr>
          </a:p>
          <a:p>
            <a:pPr algn="just"/>
            <a:r>
              <a:rPr lang="ru-RU" b="1" i="1" dirty="0" smtClean="0">
                <a:solidFill>
                  <a:schemeClr val="tx1">
                    <a:lumMod val="95000"/>
                    <a:lumOff val="5000"/>
                  </a:schemeClr>
                </a:solidFill>
                <a:latin typeface="Calibri" pitchFamily="34" charset="0"/>
              </a:rPr>
              <a:t>Вывод: </a:t>
            </a:r>
            <a:r>
              <a:rPr lang="ru-RU" dirty="0" smtClean="0">
                <a:solidFill>
                  <a:schemeClr val="tx1">
                    <a:lumMod val="95000"/>
                    <a:lumOff val="5000"/>
                  </a:schemeClr>
                </a:solidFill>
                <a:latin typeface="Calibri" pitchFamily="34" charset="0"/>
              </a:rPr>
              <a:t>вода в окружающей среде бывает разной. Твердая как лед, в виде пара и жидкая. Она прозрачна, без вкуса, цвета и запаха.</a:t>
            </a:r>
            <a:endParaRPr lang="ru-RU" dirty="0">
              <a:solidFill>
                <a:schemeClr val="tx1">
                  <a:lumMod val="95000"/>
                  <a:lumOff val="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s50.detkin-club.ru/editor/33/images/2fd68a6b9d5439cf9c35aa4e48cf7e2f.jpg"/>
          <p:cNvPicPr>
            <a:picLocks noChangeAspect="1" noChangeArrowheads="1"/>
          </p:cNvPicPr>
          <p:nvPr/>
        </p:nvPicPr>
        <p:blipFill>
          <a:blip r:embed="rId2" cstate="print"/>
          <a:srcRect/>
          <a:stretch>
            <a:fillRect/>
          </a:stretch>
        </p:blipFill>
        <p:spPr bwMode="auto">
          <a:xfrm>
            <a:off x="-38100" y="0"/>
            <a:ext cx="9182100" cy="6858000"/>
          </a:xfrm>
          <a:prstGeom prst="rect">
            <a:avLst/>
          </a:prstGeom>
          <a:noFill/>
        </p:spPr>
      </p:pic>
      <p:sp>
        <p:nvSpPr>
          <p:cNvPr id="3" name="Прямоугольник 2"/>
          <p:cNvSpPr/>
          <p:nvPr/>
        </p:nvSpPr>
        <p:spPr>
          <a:xfrm>
            <a:off x="2195736" y="188640"/>
            <a:ext cx="4662264" cy="1938992"/>
          </a:xfrm>
          <a:prstGeom prst="rect">
            <a:avLst/>
          </a:prstGeom>
        </p:spPr>
        <p:txBody>
          <a:bodyPr wrap="square">
            <a:spAutoFit/>
          </a:bodyPr>
          <a:lstStyle/>
          <a:p>
            <a:pPr algn="ctr" fontAlgn="auto">
              <a:spcBef>
                <a:spcPts val="0"/>
              </a:spcBef>
              <a:spcAft>
                <a:spcPts val="0"/>
              </a:spcAft>
              <a:defRPr/>
            </a:pPr>
            <a:r>
              <a:rPr lang="ru-RU" sz="6000" b="1" dirty="0" smtClean="0">
                <a:ln w="24500" cmpd="dbl">
                  <a:solidFill>
                    <a:schemeClr val="accent2">
                      <a:shade val="85000"/>
                      <a:satMod val="155000"/>
                    </a:schemeClr>
                  </a:solidFill>
                  <a:prstDash val="solid"/>
                  <a:miter lim="800000"/>
                </a:ln>
                <a:solidFill>
                  <a:schemeClr val="accent4">
                    <a:lumMod val="75000"/>
                  </a:schemeClr>
                </a:solidFill>
              </a:rPr>
              <a:t>ОПЫТЫ  С ВОЗДУХОМ</a:t>
            </a:r>
            <a:endParaRPr lang="ru-RU" sz="6000" b="1" dirty="0">
              <a:ln w="24500" cmpd="dbl">
                <a:solidFill>
                  <a:schemeClr val="accent2">
                    <a:shade val="85000"/>
                    <a:satMod val="155000"/>
                  </a:schemeClr>
                </a:solidFill>
                <a:prstDash val="solid"/>
                <a:miter lim="800000"/>
              </a:ln>
              <a:solidFill>
                <a:schemeClr val="accent4">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img-4.photosight.ru/1a8/2777388_large.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0" y="0"/>
            <a:ext cx="9144000" cy="5232202"/>
          </a:xfrm>
          <a:prstGeom prst="rect">
            <a:avLst/>
          </a:prstGeom>
        </p:spPr>
        <p:txBody>
          <a:bodyPr wrap="square">
            <a:spAutoFit/>
          </a:bodyPr>
          <a:lstStyle/>
          <a:p>
            <a:pPr algn="ctr"/>
            <a:r>
              <a:rPr lang="ru-RU" sz="3200" b="1" dirty="0" smtClean="0">
                <a:solidFill>
                  <a:srgbClr val="FF0000"/>
                </a:solidFill>
                <a:latin typeface="Calibri" pitchFamily="34" charset="0"/>
              </a:rPr>
              <a:t>Существование воздуха</a:t>
            </a:r>
          </a:p>
          <a:p>
            <a:pPr algn="just"/>
            <a:r>
              <a:rPr lang="ru-RU" sz="2400" b="1" dirty="0" smtClean="0">
                <a:solidFill>
                  <a:srgbClr val="FF0000"/>
                </a:solidFill>
                <a:latin typeface="Calibri" pitchFamily="34" charset="0"/>
              </a:rPr>
              <a:t>Цель: </a:t>
            </a:r>
            <a:r>
              <a:rPr lang="ru-RU" dirty="0" smtClean="0">
                <a:solidFill>
                  <a:schemeClr val="tx2">
                    <a:lumMod val="50000"/>
                  </a:schemeClr>
                </a:solidFill>
                <a:latin typeface="Calibri" pitchFamily="34" charset="0"/>
              </a:rPr>
              <a:t>Доказать существование воздуха</a:t>
            </a:r>
            <a:endParaRPr lang="ru-RU" sz="2400" dirty="0" smtClean="0">
              <a:solidFill>
                <a:schemeClr val="tx2">
                  <a:lumMod val="50000"/>
                </a:schemeClr>
              </a:solidFill>
              <a:latin typeface="Calibri" pitchFamily="34" charset="0"/>
            </a:endParaRPr>
          </a:p>
          <a:p>
            <a:pPr algn="just"/>
            <a:r>
              <a:rPr lang="ru-RU" sz="2400" b="1" dirty="0" smtClean="0">
                <a:solidFill>
                  <a:srgbClr val="FF0000"/>
                </a:solidFill>
                <a:latin typeface="Calibri" pitchFamily="34" charset="0"/>
              </a:rPr>
              <a:t>Материалы: </a:t>
            </a:r>
            <a:r>
              <a:rPr lang="ru-RU" dirty="0" smtClean="0">
                <a:solidFill>
                  <a:schemeClr val="tx2">
                    <a:lumMod val="50000"/>
                  </a:schemeClr>
                </a:solidFill>
                <a:latin typeface="Calibri" pitchFamily="34" charset="0"/>
              </a:rPr>
              <a:t>таз с водой, пустой стакан, соломинка</a:t>
            </a:r>
            <a:endParaRPr lang="ru-RU" sz="2400" b="1" i="1" dirty="0" smtClean="0">
              <a:solidFill>
                <a:schemeClr val="tx2">
                  <a:lumMod val="50000"/>
                </a:schemeClr>
              </a:solidFill>
              <a:latin typeface="Calibri" pitchFamily="34" charset="0"/>
            </a:endParaRPr>
          </a:p>
          <a:p>
            <a:pPr algn="just"/>
            <a:r>
              <a:rPr lang="ru-RU" b="1" i="1" u="sng" dirty="0" smtClean="0">
                <a:solidFill>
                  <a:schemeClr val="tx2">
                    <a:lumMod val="50000"/>
                  </a:schemeClr>
                </a:solidFill>
                <a:latin typeface="Calibri" pitchFamily="34" charset="0"/>
              </a:rPr>
              <a:t>Опыт 1</a:t>
            </a:r>
            <a:r>
              <a:rPr lang="ru-RU" dirty="0" smtClean="0">
                <a:solidFill>
                  <a:schemeClr val="tx2">
                    <a:lumMod val="50000"/>
                  </a:schemeClr>
                </a:solidFill>
                <a:latin typeface="Calibri" pitchFamily="34" charset="0"/>
              </a:rPr>
              <a:t>.Перевернуть стакан вверх дном и медленно опустить его в банку. Обратить внимание детей на то, что стакан нужно держать очень ровно. Что получается? Попадает ли вода в стакан? Почему нет? </a:t>
            </a:r>
          </a:p>
          <a:p>
            <a:pPr algn="just"/>
            <a:r>
              <a:rPr lang="ru-RU" sz="2400" b="1" i="1" dirty="0" smtClean="0">
                <a:solidFill>
                  <a:schemeClr val="tx2">
                    <a:lumMod val="50000"/>
                  </a:schemeClr>
                </a:solidFill>
                <a:latin typeface="Calibri" pitchFamily="34" charset="0"/>
              </a:rPr>
              <a:t>Вывод: </a:t>
            </a:r>
            <a:r>
              <a:rPr lang="ru-RU" dirty="0" smtClean="0">
                <a:solidFill>
                  <a:schemeClr val="tx2">
                    <a:lumMod val="50000"/>
                  </a:schemeClr>
                </a:solidFill>
                <a:latin typeface="Calibri" pitchFamily="34" charset="0"/>
              </a:rPr>
              <a:t>в стакане есть воздух, он не пускает туда воду.</a:t>
            </a:r>
          </a:p>
          <a:p>
            <a:pPr algn="just"/>
            <a:r>
              <a:rPr lang="ru-RU" b="1" i="1" u="sng" dirty="0" smtClean="0">
                <a:solidFill>
                  <a:schemeClr val="tx2">
                    <a:lumMod val="50000"/>
                  </a:schemeClr>
                </a:solidFill>
                <a:latin typeface="Calibri" pitchFamily="34" charset="0"/>
              </a:rPr>
              <a:t>Опыт 2.</a:t>
            </a:r>
            <a:r>
              <a:rPr lang="ru-RU" dirty="0" smtClean="0">
                <a:solidFill>
                  <a:schemeClr val="tx2">
                    <a:lumMod val="50000"/>
                  </a:schemeClr>
                </a:solidFill>
                <a:latin typeface="Calibri" pitchFamily="34" charset="0"/>
              </a:rPr>
              <a:t>Детям предлагается снова опустить стакан в банку с водой, но теперь предлагается держать стакан не прямо, а немного наклонив его. Что появляется в воде? (Видны пузырьки воздуха). Откуда они взялись? Воздух выходит из стакана, и его место занимает вода. </a:t>
            </a:r>
          </a:p>
          <a:p>
            <a:pPr algn="just"/>
            <a:r>
              <a:rPr lang="ru-RU" sz="2400" b="1" i="1" dirty="0" smtClean="0">
                <a:solidFill>
                  <a:schemeClr val="tx2">
                    <a:lumMod val="50000"/>
                  </a:schemeClr>
                </a:solidFill>
                <a:latin typeface="Calibri" pitchFamily="34" charset="0"/>
              </a:rPr>
              <a:t>Вывод: </a:t>
            </a:r>
            <a:r>
              <a:rPr lang="ru-RU" dirty="0" smtClean="0">
                <a:solidFill>
                  <a:schemeClr val="tx2">
                    <a:lumMod val="50000"/>
                  </a:schemeClr>
                </a:solidFill>
                <a:latin typeface="Calibri" pitchFamily="34" charset="0"/>
              </a:rPr>
              <a:t>Воздух прозрачный, невидимый</a:t>
            </a:r>
            <a:r>
              <a:rPr lang="ru-RU" b="1" i="1" dirty="0" smtClean="0">
                <a:solidFill>
                  <a:schemeClr val="tx2">
                    <a:lumMod val="50000"/>
                  </a:schemeClr>
                </a:solidFill>
                <a:latin typeface="Calibri" pitchFamily="34" charset="0"/>
              </a:rPr>
              <a:t>.</a:t>
            </a:r>
          </a:p>
          <a:p>
            <a:pPr algn="just"/>
            <a:r>
              <a:rPr lang="ru-RU" sz="2000" b="1" i="1" u="sng" dirty="0" smtClean="0">
                <a:solidFill>
                  <a:schemeClr val="tx2">
                    <a:lumMod val="50000"/>
                  </a:schemeClr>
                </a:solidFill>
                <a:latin typeface="Calibri" pitchFamily="34" charset="0"/>
              </a:rPr>
              <a:t>Опыт 3.</a:t>
            </a:r>
            <a:r>
              <a:rPr lang="ru-RU" dirty="0" smtClean="0">
                <a:solidFill>
                  <a:schemeClr val="tx2">
                    <a:lumMod val="50000"/>
                  </a:schemeClr>
                </a:solidFill>
                <a:latin typeface="Calibri" pitchFamily="34" charset="0"/>
              </a:rPr>
              <a:t> Детям предлагается опустить в стакан с водой соломинку и дуть в неё. Что получается? (Получается буря в стакане воды). </a:t>
            </a:r>
          </a:p>
          <a:p>
            <a:pPr algn="just"/>
            <a:r>
              <a:rPr lang="ru-RU" sz="2400" b="1" i="1" dirty="0" smtClean="0">
                <a:solidFill>
                  <a:schemeClr val="tx2">
                    <a:lumMod val="50000"/>
                  </a:schemeClr>
                </a:solidFill>
                <a:latin typeface="Calibri" pitchFamily="34" charset="0"/>
              </a:rPr>
              <a:t>Вывод: </a:t>
            </a:r>
            <a:r>
              <a:rPr lang="ru-RU" dirty="0" smtClean="0">
                <a:solidFill>
                  <a:schemeClr val="tx2">
                    <a:lumMod val="50000"/>
                  </a:schemeClr>
                </a:solidFill>
                <a:latin typeface="Calibri" pitchFamily="34" charset="0"/>
              </a:rPr>
              <a:t>в воде есть воздух</a:t>
            </a:r>
            <a:endParaRPr lang="ru-RU" sz="2400" dirty="0" smtClean="0">
              <a:solidFill>
                <a:schemeClr val="tx2">
                  <a:lumMod val="50000"/>
                </a:schemeClr>
              </a:solidFill>
              <a:latin typeface="Calibri" pitchFamily="34" charset="0"/>
            </a:endParaRPr>
          </a:p>
          <a:p>
            <a:r>
              <a:rPr lang="ru-RU" dirty="0" smtClean="0">
                <a:latin typeface="Calibri" pitchFamily="34" charset="0"/>
              </a:rPr>
              <a:t> </a:t>
            </a:r>
            <a:endParaRPr lang="ru-RU" dirty="0">
              <a:latin typeface="Calibri" pitchFamily="34" charset="0"/>
            </a:endParaRPr>
          </a:p>
        </p:txBody>
      </p:sp>
      <p:pic>
        <p:nvPicPr>
          <p:cNvPr id="24584" name="Picture 8" descr="http://www.poznaemigraya.ru/wp-content/uploads/2012/08/5-009-1600x120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4221088"/>
            <a:ext cx="4259288" cy="24208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img-4.photosight.ru/1a8/2777388_large.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251520" y="0"/>
            <a:ext cx="8712968" cy="5755422"/>
          </a:xfrm>
          <a:prstGeom prst="rect">
            <a:avLst/>
          </a:prstGeom>
        </p:spPr>
        <p:txBody>
          <a:bodyPr wrap="square">
            <a:spAutoFit/>
          </a:bodyPr>
          <a:lstStyle/>
          <a:p>
            <a:pPr algn="ctr"/>
            <a:r>
              <a:rPr lang="ru-RU" sz="3200" b="1" dirty="0" smtClean="0">
                <a:solidFill>
                  <a:srgbClr val="FF0000"/>
                </a:solidFill>
                <a:latin typeface="Calibri" pitchFamily="34" charset="0"/>
              </a:rPr>
              <a:t>Воздух меняет объем</a:t>
            </a:r>
          </a:p>
          <a:p>
            <a:r>
              <a:rPr lang="ru-RU" sz="2400" b="1" dirty="0" smtClean="0">
                <a:solidFill>
                  <a:srgbClr val="FF0000"/>
                </a:solidFill>
                <a:latin typeface="Calibri" pitchFamily="34" charset="0"/>
              </a:rPr>
              <a:t>Цель: </a:t>
            </a:r>
            <a:r>
              <a:rPr lang="ru-RU" dirty="0" smtClean="0">
                <a:solidFill>
                  <a:srgbClr val="002060"/>
                </a:solidFill>
                <a:latin typeface="Calibri" pitchFamily="34" charset="0"/>
              </a:rPr>
              <a:t>показать, что воздух имеет объем</a:t>
            </a:r>
          </a:p>
          <a:p>
            <a:r>
              <a:rPr lang="ru-RU" sz="2400" b="1" dirty="0" smtClean="0">
                <a:solidFill>
                  <a:srgbClr val="FF0000"/>
                </a:solidFill>
                <a:latin typeface="Calibri" pitchFamily="34" charset="0"/>
              </a:rPr>
              <a:t>Материалы:  </a:t>
            </a:r>
            <a:r>
              <a:rPr lang="ru-RU" dirty="0" smtClean="0">
                <a:solidFill>
                  <a:srgbClr val="002060"/>
                </a:solidFill>
                <a:latin typeface="Calibri" pitchFamily="34" charset="0"/>
              </a:rPr>
              <a:t>пластиковая бутылка, таз, полиэтиленовый пакет, шарик для пинг-понга, теплая вода, лед</a:t>
            </a:r>
          </a:p>
          <a:p>
            <a:r>
              <a:rPr lang="ru-RU" b="1" i="1" u="sng" dirty="0" smtClean="0">
                <a:solidFill>
                  <a:srgbClr val="002060"/>
                </a:solidFill>
                <a:latin typeface="Calibri" pitchFamily="34" charset="0"/>
              </a:rPr>
              <a:t>Опыт 1</a:t>
            </a:r>
            <a:r>
              <a:rPr lang="ru-RU" i="1" dirty="0" smtClean="0">
                <a:solidFill>
                  <a:srgbClr val="002060"/>
                </a:solidFill>
                <a:latin typeface="Calibri" pitchFamily="34" charset="0"/>
              </a:rPr>
              <a:t>Подпрыгивающая монета.</a:t>
            </a:r>
          </a:p>
          <a:p>
            <a:r>
              <a:rPr lang="ru-RU" dirty="0" smtClean="0">
                <a:solidFill>
                  <a:srgbClr val="002060"/>
                </a:solidFill>
                <a:latin typeface="Calibri" pitchFamily="34" charset="0"/>
              </a:rPr>
              <a:t>С помощью расширяющегося воздуха можно заставить монету подпрыгнуть. Поставь бутылку с длинным горлышком в глубокий таз. Намочи ободок горлышка и положи сверху большую монету. Теперь налей в таз тепой воды. Теплая вода нагреет воздух внутри бутылки. Воздух расширяется и толкает монету вверх.	</a:t>
            </a:r>
          </a:p>
          <a:p>
            <a:r>
              <a:rPr lang="ru-RU" b="1" i="1" u="sng" dirty="0" smtClean="0">
                <a:solidFill>
                  <a:srgbClr val="002060"/>
                </a:solidFill>
                <a:latin typeface="Calibri" pitchFamily="34" charset="0"/>
              </a:rPr>
              <a:t>Опыт 2</a:t>
            </a:r>
            <a:r>
              <a:rPr lang="ru-RU" dirty="0" smtClean="0">
                <a:solidFill>
                  <a:srgbClr val="002060"/>
                </a:solidFill>
                <a:latin typeface="Calibri" pitchFamily="34" charset="0"/>
              </a:rPr>
              <a:t>	</a:t>
            </a:r>
            <a:r>
              <a:rPr lang="ru-RU" i="1" dirty="0" smtClean="0">
                <a:solidFill>
                  <a:srgbClr val="002060"/>
                </a:solidFill>
                <a:latin typeface="Calibri" pitchFamily="34" charset="0"/>
              </a:rPr>
              <a:t>Воздух охлаждается. </a:t>
            </a:r>
          </a:p>
          <a:p>
            <a:r>
              <a:rPr lang="ru-RU" dirty="0" smtClean="0">
                <a:solidFill>
                  <a:srgbClr val="002060"/>
                </a:solidFill>
                <a:latin typeface="Calibri" pitchFamily="34" charset="0"/>
              </a:rPr>
              <a:t>Проделай этот опыт, чтобы узнать, что происходит, когда воздух охлаждается. Положи в полиэтиленовый пакет несколько кубиков льда и раскроши их с помощью скалки. Насыпь лед в бутылку и заверни крышку. Потряси бутылку, потом поставь ее. Смотри, что произойдет с бутылкой, когда лед охладит внутри нее воздух. </a:t>
            </a:r>
          </a:p>
          <a:p>
            <a:r>
              <a:rPr lang="ru-RU" dirty="0" smtClean="0">
                <a:solidFill>
                  <a:srgbClr val="002060"/>
                </a:solidFill>
                <a:latin typeface="Calibri" pitchFamily="34" charset="0"/>
              </a:rPr>
              <a:t>Когда воздух охлаждается, он сжимается. Стенки бутылки втягиваются, так что внутри не остается пустого пространства.</a:t>
            </a:r>
          </a:p>
          <a:p>
            <a:r>
              <a:rPr lang="ru-RU" b="1" i="1" u="sng" dirty="0" smtClean="0">
                <a:solidFill>
                  <a:srgbClr val="002060"/>
                </a:solidFill>
                <a:latin typeface="Calibri" pitchFamily="34" charset="0"/>
              </a:rPr>
              <a:t>Опыт 3. </a:t>
            </a:r>
            <a:r>
              <a:rPr lang="ru-RU" i="1" dirty="0" smtClean="0">
                <a:solidFill>
                  <a:srgbClr val="002060"/>
                </a:solidFill>
                <a:latin typeface="Calibri" pitchFamily="34" charset="0"/>
              </a:rPr>
              <a:t>Исчезающая вмятина. </a:t>
            </a:r>
          </a:p>
          <a:p>
            <a:r>
              <a:rPr lang="ru-RU" dirty="0" smtClean="0">
                <a:solidFill>
                  <a:srgbClr val="002060"/>
                </a:solidFill>
                <a:latin typeface="Calibri" pitchFamily="34" charset="0"/>
              </a:rPr>
              <a:t>Сделай вмятину в шарике для пинг-понга. Теперь положи его в стакан с теплой водой. Вода нагреет воздух внутри шарика. Воздух расширится и выправит вмятину</a:t>
            </a:r>
            <a:r>
              <a:rPr lang="ru-RU" dirty="0" smtClean="0">
                <a:latin typeface="Calibri" pitchFamily="34" charset="0"/>
              </a:rPr>
              <a:t>.</a:t>
            </a:r>
            <a:endParaRPr lang="ru-RU"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img-4.photosight.ru/1a8/2777388_large.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8617744"/>
          </a:xfrm>
          <a:prstGeom prst="rect">
            <a:avLst/>
          </a:prstGeom>
        </p:spPr>
        <p:txBody>
          <a:bodyPr wrap="square">
            <a:spAutoFit/>
          </a:bodyPr>
          <a:lstStyle/>
          <a:p>
            <a:pPr algn="ctr"/>
            <a:r>
              <a:rPr lang="ru-RU" sz="2800" b="1" dirty="0" smtClean="0">
                <a:solidFill>
                  <a:srgbClr val="002060"/>
                </a:solidFill>
                <a:latin typeface="Calibri" pitchFamily="34" charset="0"/>
              </a:rPr>
              <a:t>Как работает воздух.</a:t>
            </a:r>
          </a:p>
          <a:p>
            <a:r>
              <a:rPr lang="ru-RU" sz="2400" b="1" dirty="0" smtClean="0">
                <a:solidFill>
                  <a:srgbClr val="FF0000"/>
                </a:solidFill>
                <a:latin typeface="Calibri" pitchFamily="34" charset="0"/>
              </a:rPr>
              <a:t>Цель: </a:t>
            </a:r>
            <a:r>
              <a:rPr lang="ru-RU" dirty="0" smtClean="0">
                <a:solidFill>
                  <a:schemeClr val="tx2">
                    <a:lumMod val="50000"/>
                  </a:schemeClr>
                </a:solidFill>
                <a:latin typeface="Calibri" pitchFamily="34" charset="0"/>
              </a:rPr>
              <a:t>увидеть, как  воздух может поддерживать предметы.</a:t>
            </a:r>
          </a:p>
          <a:p>
            <a:r>
              <a:rPr lang="ru-RU" sz="2400" b="1" dirty="0" smtClean="0">
                <a:solidFill>
                  <a:srgbClr val="FF0000"/>
                </a:solidFill>
                <a:latin typeface="Calibri" pitchFamily="34" charset="0"/>
              </a:rPr>
              <a:t>Материал: </a:t>
            </a:r>
            <a:r>
              <a:rPr lang="ru-RU" dirty="0" smtClean="0">
                <a:solidFill>
                  <a:schemeClr val="tx2">
                    <a:lumMod val="50000"/>
                  </a:schemeClr>
                </a:solidFill>
                <a:latin typeface="Calibri" pitchFamily="34" charset="0"/>
              </a:rPr>
              <a:t>два одинаковых листа бумаги, стул.</a:t>
            </a:r>
          </a:p>
          <a:p>
            <a:r>
              <a:rPr lang="ru-RU" dirty="0" smtClean="0">
                <a:solidFill>
                  <a:schemeClr val="tx2">
                    <a:lumMod val="50000"/>
                  </a:schemeClr>
                </a:solidFill>
                <a:latin typeface="Calibri" pitchFamily="34" charset="0"/>
              </a:rPr>
              <a:t> Предложите малышу скомкать один лист бумаги. Затем пускай он встанет на стул и с одинаковой высоты бросит одновременно смятый и ровный листок. Какой листок приземлился раньше?</a:t>
            </a:r>
          </a:p>
          <a:p>
            <a:r>
              <a:rPr lang="ru-RU" sz="2000" b="1" i="1" dirty="0" smtClean="0">
                <a:solidFill>
                  <a:schemeClr val="tx2">
                    <a:lumMod val="50000"/>
                  </a:schemeClr>
                </a:solidFill>
                <a:latin typeface="Calibri" pitchFamily="34" charset="0"/>
              </a:rPr>
              <a:t>Вывод: </a:t>
            </a:r>
            <a:r>
              <a:rPr lang="ru-RU" dirty="0" smtClean="0">
                <a:solidFill>
                  <a:schemeClr val="tx2">
                    <a:lumMod val="50000"/>
                  </a:schemeClr>
                </a:solidFill>
                <a:latin typeface="Calibri" pitchFamily="34" charset="0"/>
              </a:rPr>
              <a:t>смятый листок упал на пол раньше, так как ровный листок опускается, плавно кружась. Его поддерживает воздух. </a:t>
            </a:r>
          </a:p>
          <a:p>
            <a:r>
              <a:rPr lang="ru-RU" sz="2800" b="1" i="1" dirty="0" smtClean="0">
                <a:solidFill>
                  <a:schemeClr val="tx2">
                    <a:lumMod val="50000"/>
                  </a:schemeClr>
                </a:solidFill>
                <a:latin typeface="Calibri" pitchFamily="34" charset="0"/>
              </a:rPr>
              <a:t>                                     </a:t>
            </a:r>
            <a:r>
              <a:rPr lang="ru-RU" sz="2800" b="1" dirty="0" smtClean="0">
                <a:solidFill>
                  <a:srgbClr val="002060"/>
                </a:solidFill>
                <a:latin typeface="Calibri" pitchFamily="34" charset="0"/>
              </a:rPr>
              <a:t>Воздух легче воды</a:t>
            </a:r>
          </a:p>
          <a:p>
            <a:r>
              <a:rPr lang="ru-RU" sz="2400" b="1" dirty="0" smtClean="0">
                <a:solidFill>
                  <a:srgbClr val="FF0000"/>
                </a:solidFill>
                <a:latin typeface="Calibri" pitchFamily="34" charset="0"/>
              </a:rPr>
              <a:t>Цель: </a:t>
            </a:r>
            <a:r>
              <a:rPr lang="ru-RU" dirty="0" smtClean="0">
                <a:solidFill>
                  <a:schemeClr val="tx2">
                    <a:lumMod val="50000"/>
                  </a:schemeClr>
                </a:solidFill>
                <a:latin typeface="Calibri" pitchFamily="34" charset="0"/>
              </a:rPr>
              <a:t>доказать, что воздух легче воды</a:t>
            </a:r>
          </a:p>
          <a:p>
            <a:r>
              <a:rPr lang="ru-RU" sz="2400" b="1" dirty="0" smtClean="0">
                <a:solidFill>
                  <a:srgbClr val="FF0000"/>
                </a:solidFill>
                <a:latin typeface="Calibri" pitchFamily="34" charset="0"/>
              </a:rPr>
              <a:t>Материал: </a:t>
            </a:r>
            <a:r>
              <a:rPr lang="ru-RU" dirty="0" smtClean="0">
                <a:solidFill>
                  <a:schemeClr val="tx2">
                    <a:lumMod val="50000"/>
                  </a:schemeClr>
                </a:solidFill>
                <a:latin typeface="Calibri" pitchFamily="34" charset="0"/>
              </a:rPr>
              <a:t>надувные игрушки, таз с водой</a:t>
            </a:r>
          </a:p>
          <a:p>
            <a:r>
              <a:rPr lang="ru-RU" dirty="0" smtClean="0">
                <a:solidFill>
                  <a:schemeClr val="tx2">
                    <a:lumMod val="50000"/>
                  </a:schemeClr>
                </a:solidFill>
                <a:latin typeface="Calibri" pitchFamily="34" charset="0"/>
              </a:rPr>
              <a:t>Детям предлагается "утопить" игрушки, наполненные воздухом, в том числе спасательные круги. Почему они не тонут? </a:t>
            </a:r>
          </a:p>
          <a:p>
            <a:r>
              <a:rPr lang="ru-RU" sz="2000" b="1" i="1" dirty="0" smtClean="0">
                <a:solidFill>
                  <a:schemeClr val="tx2">
                    <a:lumMod val="50000"/>
                  </a:schemeClr>
                </a:solidFill>
                <a:latin typeface="Calibri" pitchFamily="34" charset="0"/>
              </a:rPr>
              <a:t>Вывод: </a:t>
            </a:r>
            <a:r>
              <a:rPr lang="ru-RU" dirty="0" smtClean="0">
                <a:solidFill>
                  <a:schemeClr val="tx2">
                    <a:lumMod val="50000"/>
                  </a:schemeClr>
                </a:solidFill>
                <a:latin typeface="Calibri" pitchFamily="34" charset="0"/>
              </a:rPr>
              <a:t>Воздух легче воды.</a:t>
            </a:r>
            <a:endParaRPr lang="ru-RU" dirty="0" smtClean="0">
              <a:solidFill>
                <a:srgbClr val="002060"/>
              </a:solidFill>
              <a:latin typeface="Calibri" pitchFamily="34" charset="0"/>
            </a:endParaRPr>
          </a:p>
          <a:p>
            <a:pPr algn="ctr"/>
            <a:r>
              <a:rPr lang="ru-RU" sz="2800" b="1" dirty="0" smtClean="0">
                <a:solidFill>
                  <a:srgbClr val="002060"/>
                </a:solidFill>
                <a:latin typeface="Calibri" pitchFamily="34" charset="0"/>
              </a:rPr>
              <a:t>Движение воздуха – ветер</a:t>
            </a:r>
          </a:p>
          <a:p>
            <a:r>
              <a:rPr lang="ru-RU" dirty="0" smtClean="0">
                <a:solidFill>
                  <a:schemeClr val="tx2">
                    <a:lumMod val="50000"/>
                  </a:schemeClr>
                </a:solidFill>
                <a:latin typeface="Calibri" pitchFamily="34" charset="0"/>
              </a:rPr>
              <a:t>Налейте в таз воду. Возьмите веер и помашите им над водой. Почему появились волны? Веер движется и как бы получается ветер. Воздух тоже начинает двигаться. Ветер – это движение воздуха. Сделайте бумажные кораблики и опустите их в воду. Подуйте на кораблики. Кораблики плывут, благодаря ветру. Что происходит с корабликами, если ветра нет? А если ветер очень сильный? Начинается буря и кораблик может потерпеть настоящее крушение. (Всё это дети могут продемонстрировать).</a:t>
            </a:r>
          </a:p>
          <a:p>
            <a:r>
              <a:rPr lang="ru-RU" dirty="0" smtClean="0">
                <a:latin typeface="Calibri" pitchFamily="34" charset="0"/>
              </a:rPr>
              <a:t> </a:t>
            </a:r>
          </a:p>
          <a:p>
            <a:endParaRPr lang="ru-RU" sz="2400" b="1" i="1" dirty="0" smtClean="0">
              <a:latin typeface="Calibri" pitchFamily="34" charset="0"/>
            </a:endParaRPr>
          </a:p>
          <a:p>
            <a:endParaRPr lang="ru-RU" sz="2400" b="1" i="1" dirty="0" smtClean="0">
              <a:latin typeface="Calibri" pitchFamily="34" charset="0"/>
            </a:endParaRPr>
          </a:p>
          <a:p>
            <a:endParaRPr lang="ru-RU" sz="2400" b="1" i="1" dirty="0" smtClean="0">
              <a:latin typeface="Calibri" pitchFamily="34" charset="0"/>
            </a:endParaRPr>
          </a:p>
          <a:p>
            <a:endParaRPr lang="ru-RU" sz="2400" b="1" i="1"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img-4.photosight.ru/1a8/2777388_large.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4479630" y="3244334"/>
            <a:ext cx="184730" cy="369332"/>
          </a:xfrm>
          <a:prstGeom prst="rect">
            <a:avLst/>
          </a:prstGeom>
        </p:spPr>
        <p:txBody>
          <a:bodyPr wrap="none">
            <a:spAutoFit/>
          </a:bodyPr>
          <a:lstStyle/>
          <a:p>
            <a:pPr algn="ctr"/>
            <a:endParaRPr lang="ru-RU" b="1" dirty="0" smtClean="0">
              <a:latin typeface="Calibri" pitchFamily="34" charset="0"/>
            </a:endParaRPr>
          </a:p>
        </p:txBody>
      </p:sp>
      <p:sp>
        <p:nvSpPr>
          <p:cNvPr id="7" name="Прямоугольник 6"/>
          <p:cNvSpPr/>
          <p:nvPr/>
        </p:nvSpPr>
        <p:spPr>
          <a:xfrm>
            <a:off x="251520" y="1"/>
            <a:ext cx="8892480" cy="1600438"/>
          </a:xfrm>
          <a:prstGeom prst="rect">
            <a:avLst/>
          </a:prstGeom>
        </p:spPr>
        <p:txBody>
          <a:bodyPr wrap="square">
            <a:spAutoFit/>
          </a:bodyPr>
          <a:lstStyle/>
          <a:p>
            <a:pPr algn="ctr"/>
            <a:r>
              <a:rPr lang="ru-RU" sz="3200" b="1" dirty="0" smtClean="0">
                <a:solidFill>
                  <a:srgbClr val="FF0000"/>
                </a:solidFill>
                <a:latin typeface="Calibri" pitchFamily="34" charset="0"/>
              </a:rPr>
              <a:t>Воздух имеет вес</a:t>
            </a:r>
          </a:p>
          <a:p>
            <a:pPr algn="just"/>
            <a:r>
              <a:rPr lang="ru-RU" sz="2400" b="1" dirty="0" smtClean="0">
                <a:solidFill>
                  <a:srgbClr val="002060"/>
                </a:solidFill>
                <a:latin typeface="Calibri" pitchFamily="34" charset="0"/>
              </a:rPr>
              <a:t>Цель: </a:t>
            </a:r>
            <a:r>
              <a:rPr lang="ru-RU" dirty="0" smtClean="0">
                <a:solidFill>
                  <a:srgbClr val="002060"/>
                </a:solidFill>
                <a:latin typeface="Calibri" pitchFamily="34" charset="0"/>
              </a:rPr>
              <a:t>знакомить детей со свойствами воздуха</a:t>
            </a:r>
            <a:endParaRPr lang="ru-RU" sz="2400" dirty="0" smtClean="0">
              <a:solidFill>
                <a:srgbClr val="002060"/>
              </a:solidFill>
              <a:latin typeface="Calibri" pitchFamily="34" charset="0"/>
            </a:endParaRPr>
          </a:p>
          <a:p>
            <a:pPr algn="just"/>
            <a:r>
              <a:rPr lang="ru-RU" sz="2400" b="1" dirty="0" smtClean="0">
                <a:solidFill>
                  <a:srgbClr val="002060"/>
                </a:solidFill>
                <a:latin typeface="Calibri" pitchFamily="34" charset="0"/>
              </a:rPr>
              <a:t>Материалы:  </a:t>
            </a:r>
            <a:r>
              <a:rPr lang="ru-RU" dirty="0" smtClean="0">
                <a:solidFill>
                  <a:srgbClr val="002060"/>
                </a:solidFill>
                <a:latin typeface="Calibri" pitchFamily="34" charset="0"/>
              </a:rPr>
              <a:t>воздушные шарики, весы</a:t>
            </a:r>
            <a:endParaRPr lang="ru-RU" sz="2400" b="1" i="1" dirty="0" smtClean="0">
              <a:solidFill>
                <a:srgbClr val="002060"/>
              </a:solidFill>
              <a:latin typeface="Calibri" pitchFamily="34" charset="0"/>
            </a:endParaRPr>
          </a:p>
          <a:p>
            <a:pPr algn="just"/>
            <a:r>
              <a:rPr lang="ru-RU" dirty="0" smtClean="0">
                <a:solidFill>
                  <a:srgbClr val="002060"/>
                </a:solidFill>
                <a:latin typeface="Calibri" pitchFamily="34" charset="0"/>
              </a:rPr>
              <a:t> Положите на чаши весов надутый и </a:t>
            </a:r>
            <a:r>
              <a:rPr lang="ru-RU" dirty="0" err="1" smtClean="0">
                <a:solidFill>
                  <a:srgbClr val="002060"/>
                </a:solidFill>
                <a:latin typeface="Calibri" pitchFamily="34" charset="0"/>
              </a:rPr>
              <a:t>ненадутый</a:t>
            </a:r>
            <a:r>
              <a:rPr lang="ru-RU" dirty="0" smtClean="0">
                <a:solidFill>
                  <a:srgbClr val="002060"/>
                </a:solidFill>
                <a:latin typeface="Calibri" pitchFamily="34" charset="0"/>
              </a:rPr>
              <a:t> шарики: чаша с надутым шариком </a:t>
            </a:r>
            <a:endParaRPr lang="ru-RU" dirty="0">
              <a:solidFill>
                <a:srgbClr val="002060"/>
              </a:solidFill>
            </a:endParaRPr>
          </a:p>
        </p:txBody>
      </p:sp>
      <p:pic>
        <p:nvPicPr>
          <p:cNvPr id="2050" name="Picture 2" descr="http://mamuski.ru/upload/medialibrary/856/856a48fadcc7a0f845761d6542adf47f.jpg"/>
          <p:cNvPicPr>
            <a:picLocks noChangeAspect="1" noChangeArrowheads="1"/>
          </p:cNvPicPr>
          <p:nvPr/>
        </p:nvPicPr>
        <p:blipFill>
          <a:blip r:embed="rId3" cstate="print"/>
          <a:srcRect/>
          <a:stretch>
            <a:fillRect/>
          </a:stretch>
        </p:blipFill>
        <p:spPr bwMode="auto">
          <a:xfrm>
            <a:off x="4499992" y="3573016"/>
            <a:ext cx="4467225" cy="3027066"/>
          </a:xfrm>
          <a:prstGeom prst="rect">
            <a:avLst/>
          </a:prstGeom>
          <a:noFill/>
        </p:spPr>
      </p:pic>
      <p:pic>
        <p:nvPicPr>
          <p:cNvPr id="2052" name="Picture 4" descr="http://allforchildren.ru/why/illustr/misc52-2.gif"/>
          <p:cNvPicPr>
            <a:picLocks noChangeAspect="1" noChangeArrowheads="1"/>
          </p:cNvPicPr>
          <p:nvPr/>
        </p:nvPicPr>
        <p:blipFill>
          <a:blip r:embed="rId4" cstate="print"/>
          <a:srcRect/>
          <a:stretch>
            <a:fillRect/>
          </a:stretch>
        </p:blipFill>
        <p:spPr bwMode="auto">
          <a:xfrm>
            <a:off x="323528" y="2132856"/>
            <a:ext cx="3960440" cy="3429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img-4.photosight.ru/1a8/2777388_large.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2431435"/>
          </a:xfrm>
          <a:prstGeom prst="rect">
            <a:avLst/>
          </a:prstGeom>
        </p:spPr>
        <p:txBody>
          <a:bodyPr wrap="square">
            <a:spAutoFit/>
          </a:bodyPr>
          <a:lstStyle/>
          <a:p>
            <a:pPr algn="ctr"/>
            <a:r>
              <a:rPr lang="ru-RU" sz="3200" b="1" dirty="0" smtClean="0">
                <a:solidFill>
                  <a:srgbClr val="FF0000"/>
                </a:solidFill>
                <a:latin typeface="Calibri" pitchFamily="34" charset="0"/>
              </a:rPr>
              <a:t>Воздух внутри нас</a:t>
            </a:r>
          </a:p>
          <a:p>
            <a:pPr algn="just"/>
            <a:r>
              <a:rPr lang="ru-RU" sz="2400" b="1" dirty="0" smtClean="0">
                <a:solidFill>
                  <a:srgbClr val="002060"/>
                </a:solidFill>
                <a:latin typeface="Calibri" pitchFamily="34" charset="0"/>
              </a:rPr>
              <a:t>Цель: </a:t>
            </a:r>
            <a:r>
              <a:rPr lang="ru-RU" dirty="0" smtClean="0">
                <a:solidFill>
                  <a:srgbClr val="002060"/>
                </a:solidFill>
                <a:latin typeface="Calibri" pitchFamily="34" charset="0"/>
              </a:rPr>
              <a:t>знакомить детей со свойствами воздуха</a:t>
            </a:r>
            <a:endParaRPr lang="ru-RU" sz="2400" b="1" i="1" dirty="0" smtClean="0">
              <a:solidFill>
                <a:srgbClr val="002060"/>
              </a:solidFill>
              <a:latin typeface="Calibri" pitchFamily="34" charset="0"/>
            </a:endParaRPr>
          </a:p>
          <a:p>
            <a:pPr algn="just"/>
            <a:r>
              <a:rPr lang="ru-RU" sz="2400" b="1" dirty="0" smtClean="0">
                <a:solidFill>
                  <a:srgbClr val="002060"/>
                </a:solidFill>
                <a:latin typeface="Calibri" pitchFamily="34" charset="0"/>
              </a:rPr>
              <a:t>Материалы: </a:t>
            </a:r>
            <a:r>
              <a:rPr lang="ru-RU" dirty="0" smtClean="0">
                <a:solidFill>
                  <a:srgbClr val="002060"/>
                </a:solidFill>
                <a:latin typeface="Calibri" pitchFamily="34" charset="0"/>
              </a:rPr>
              <a:t>мыльные пузыри</a:t>
            </a:r>
            <a:endParaRPr lang="ru-RU" sz="2400" b="1" i="1" dirty="0" smtClean="0">
              <a:solidFill>
                <a:srgbClr val="002060"/>
              </a:solidFill>
              <a:latin typeface="Calibri" pitchFamily="34" charset="0"/>
            </a:endParaRPr>
          </a:p>
          <a:p>
            <a:pPr algn="just"/>
            <a:r>
              <a:rPr lang="ru-RU" dirty="0" smtClean="0">
                <a:solidFill>
                  <a:srgbClr val="002060"/>
                </a:solidFill>
                <a:latin typeface="Calibri" pitchFamily="34" charset="0"/>
              </a:rPr>
              <a:t>1. Поставьте перед ребёнком стаканчик с мыльными пузырями и предложите выдуть мыльные пузыри. </a:t>
            </a:r>
          </a:p>
          <a:p>
            <a:pPr algn="just"/>
            <a:r>
              <a:rPr lang="ru-RU" dirty="0" smtClean="0">
                <a:solidFill>
                  <a:srgbClr val="002060"/>
                </a:solidFill>
                <a:latin typeface="Calibri" pitchFamily="34" charset="0"/>
              </a:rPr>
              <a:t>2. Обсудите, почему они называются мыльными, что внутри этих пузырей и почему они такие легкие, летают.</a:t>
            </a:r>
            <a:endParaRPr lang="ru-RU" dirty="0">
              <a:solidFill>
                <a:srgbClr val="002060"/>
              </a:solidFill>
              <a:latin typeface="Calibri" pitchFamily="34" charset="0"/>
            </a:endParaRPr>
          </a:p>
        </p:txBody>
      </p:sp>
      <p:pic>
        <p:nvPicPr>
          <p:cNvPr id="30722" name="Picture 2" descr="http://media.34info.ru/34info/news/thumbs216_216/13963516306167.jpg"/>
          <p:cNvPicPr>
            <a:picLocks noChangeAspect="1" noChangeArrowheads="1"/>
          </p:cNvPicPr>
          <p:nvPr/>
        </p:nvPicPr>
        <p:blipFill>
          <a:blip r:embed="rId3" cstate="print"/>
          <a:srcRect/>
          <a:stretch>
            <a:fillRect/>
          </a:stretch>
        </p:blipFill>
        <p:spPr bwMode="auto">
          <a:xfrm>
            <a:off x="6084168" y="2348880"/>
            <a:ext cx="2808312" cy="2376264"/>
          </a:xfrm>
          <a:prstGeom prst="rect">
            <a:avLst/>
          </a:prstGeom>
          <a:noFill/>
        </p:spPr>
      </p:pic>
      <p:pic>
        <p:nvPicPr>
          <p:cNvPr id="30724" name="Picture 4" descr="http://files.adme.ru/files/news/part_71/712810/6569610-R3L8T8D-650-883702_orig.jpg"/>
          <p:cNvPicPr>
            <a:picLocks noChangeAspect="1" noChangeArrowheads="1"/>
          </p:cNvPicPr>
          <p:nvPr/>
        </p:nvPicPr>
        <p:blipFill>
          <a:blip r:embed="rId4" cstate="print"/>
          <a:srcRect/>
          <a:stretch>
            <a:fillRect/>
          </a:stretch>
        </p:blipFill>
        <p:spPr bwMode="auto">
          <a:xfrm>
            <a:off x="251520" y="2852936"/>
            <a:ext cx="5508104" cy="3429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vyazschool.edusite.ru/images/zj"/>
          <p:cNvPicPr>
            <a:picLocks noChangeAspect="1" noChangeArrowheads="1"/>
          </p:cNvPicPr>
          <p:nvPr/>
        </p:nvPicPr>
        <p:blipFill>
          <a:blip r:embed="rId2" cstate="print"/>
          <a:srcRect/>
          <a:stretch>
            <a:fillRect/>
          </a:stretch>
        </p:blipFill>
        <p:spPr bwMode="auto">
          <a:xfrm>
            <a:off x="395536" y="0"/>
            <a:ext cx="8748464" cy="6597352"/>
          </a:xfrm>
          <a:prstGeom prst="rect">
            <a:avLst/>
          </a:prstGeom>
          <a:noFill/>
        </p:spPr>
      </p:pic>
      <p:sp>
        <p:nvSpPr>
          <p:cNvPr id="3" name="Прямоугольник 2"/>
          <p:cNvSpPr/>
          <p:nvPr/>
        </p:nvSpPr>
        <p:spPr>
          <a:xfrm>
            <a:off x="251521" y="3982998"/>
            <a:ext cx="5616624" cy="2585323"/>
          </a:xfrm>
          <a:prstGeom prst="rect">
            <a:avLst/>
          </a:prstGeom>
        </p:spPr>
        <p:txBody>
          <a:bodyPr wrap="square">
            <a:spAutoFit/>
          </a:bodyPr>
          <a:lstStyle/>
          <a:p>
            <a:pPr algn="ctr" fontAlgn="auto">
              <a:spcBef>
                <a:spcPts val="0"/>
              </a:spcBef>
              <a:spcAft>
                <a:spcPts val="0"/>
              </a:spcAft>
              <a:defRPr/>
            </a:pPr>
            <a:endPar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fontAlgn="auto">
              <a:spcBef>
                <a:spcPts val="0"/>
              </a:spcBef>
              <a:spcAft>
                <a:spcPts val="0"/>
              </a:spcAft>
              <a:defRPr/>
            </a:pP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ЭКСПЕРИМЕНТЫ </a:t>
            </a:r>
          </a:p>
          <a:p>
            <a:pPr algn="ctr" fontAlgn="auto">
              <a:spcBef>
                <a:spcPts val="0"/>
              </a:spcBef>
              <a:spcAft>
                <a:spcPts val="0"/>
              </a:spcAft>
              <a:defRPr/>
            </a:pP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 МАГНИТОМ</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331640" y="3982998"/>
            <a:ext cx="7272808" cy="1754326"/>
          </a:xfrm>
          <a:prstGeom prst="rect">
            <a:avLst/>
          </a:prstGeom>
        </p:spPr>
        <p:txBody>
          <a:bodyPr wrap="square">
            <a:spAutoFit/>
          </a:bodyPr>
          <a:lstStyle/>
          <a:p>
            <a:pPr algn="ctr" fontAlgn="auto">
              <a:spcBef>
                <a:spcPts val="0"/>
              </a:spcBef>
              <a:spcAft>
                <a:spcPts val="0"/>
              </a:spcAft>
              <a:defRPr/>
            </a:pPr>
            <a:endParaRPr lang="ru-RU"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fontAlgn="auto">
              <a:spcBef>
                <a:spcPts val="0"/>
              </a:spcBef>
              <a:spcAft>
                <a:spcPts val="0"/>
              </a:spcAft>
              <a:defRPr/>
            </a:pPr>
            <a:r>
              <a:rPr lang="ru-RU"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ОПЫТЫ С ВОДОЙ</a:t>
            </a:r>
            <a:endParaRPr lang="ru-RU"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globalphysics.ru/uploads/posts/2015-03/1426002824_23341461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188640"/>
            <a:ext cx="9144000" cy="4216539"/>
          </a:xfrm>
          <a:prstGeom prst="rect">
            <a:avLst/>
          </a:prstGeom>
        </p:spPr>
        <p:txBody>
          <a:bodyPr wrap="square">
            <a:spAutoFit/>
          </a:bodyPr>
          <a:lstStyle/>
          <a:p>
            <a:pPr algn="ctr"/>
            <a:r>
              <a:rPr lang="ru-RU" sz="3200" b="1" dirty="0" smtClean="0">
                <a:solidFill>
                  <a:srgbClr val="FF0000"/>
                </a:solidFill>
                <a:latin typeface="Calibri" pitchFamily="34" charset="0"/>
              </a:rPr>
              <a:t>Магнитная задача.</a:t>
            </a:r>
          </a:p>
          <a:p>
            <a:r>
              <a:rPr lang="ru-RU" sz="2400" b="1" i="1" dirty="0" smtClean="0">
                <a:latin typeface="Calibri" pitchFamily="34" charset="0"/>
              </a:rPr>
              <a:t>Цель: </a:t>
            </a:r>
            <a:r>
              <a:rPr lang="ru-RU" dirty="0" smtClean="0">
                <a:latin typeface="Calibri" pitchFamily="34" charset="0"/>
              </a:rPr>
              <a:t>узнать, действительно ли магнит притягивает металлические предметы.</a:t>
            </a:r>
          </a:p>
          <a:p>
            <a:r>
              <a:rPr lang="ru-RU" sz="2400" b="1" dirty="0" smtClean="0">
                <a:latin typeface="Calibri" pitchFamily="34" charset="0"/>
              </a:rPr>
              <a:t>Материал: </a:t>
            </a:r>
            <a:r>
              <a:rPr lang="ru-RU" dirty="0" smtClean="0">
                <a:latin typeface="Calibri" pitchFamily="34" charset="0"/>
              </a:rPr>
              <a:t>небольшой лист бумаги, гвоздь, магнит.</a:t>
            </a:r>
          </a:p>
          <a:p>
            <a:r>
              <a:rPr lang="ru-RU" dirty="0" smtClean="0">
                <a:latin typeface="Calibri" pitchFamily="34" charset="0"/>
              </a:rPr>
              <a:t>Малыш кладет на стол лист  бумаги, а рядом – гвоздь. Как с помощью магнита можно поднять лист бумаги? Нужно положить под бумагу гвоздь, а сверху приложить магнит и поднять. Гвоздь прилипнет к магниту и поднимет бумагу.</a:t>
            </a:r>
          </a:p>
          <a:p>
            <a:pPr algn="ctr"/>
            <a:r>
              <a:rPr lang="ru-RU" sz="3200" b="1" dirty="0" smtClean="0">
                <a:solidFill>
                  <a:schemeClr val="tx2">
                    <a:lumMod val="75000"/>
                  </a:schemeClr>
                </a:solidFill>
                <a:latin typeface="Calibri" pitchFamily="34" charset="0"/>
              </a:rPr>
              <a:t>Летающая бабочка.</a:t>
            </a:r>
          </a:p>
          <a:p>
            <a:r>
              <a:rPr lang="ru-RU" sz="2400" b="1" i="1" dirty="0" smtClean="0">
                <a:latin typeface="Calibri" pitchFamily="34" charset="0"/>
              </a:rPr>
              <a:t>Цель: </a:t>
            </a:r>
            <a:r>
              <a:rPr lang="ru-RU" dirty="0" smtClean="0">
                <a:latin typeface="Calibri" pitchFamily="34" charset="0"/>
              </a:rPr>
              <a:t>познакомиться с магнитом и магнитной силой.</a:t>
            </a:r>
          </a:p>
          <a:p>
            <a:r>
              <a:rPr lang="ru-RU" sz="2400" b="1" i="1" dirty="0" smtClean="0">
                <a:latin typeface="Calibri" pitchFamily="34" charset="0"/>
              </a:rPr>
              <a:t>Материал: </a:t>
            </a:r>
            <a:r>
              <a:rPr lang="ru-RU" dirty="0" smtClean="0">
                <a:latin typeface="Calibri" pitchFamily="34" charset="0"/>
              </a:rPr>
              <a:t>лист цветной бумаги, скрепка, нитки, магнит.</a:t>
            </a:r>
          </a:p>
          <a:p>
            <a:r>
              <a:rPr lang="ru-RU" dirty="0" smtClean="0">
                <a:latin typeface="Calibri" pitchFamily="34" charset="0"/>
              </a:rPr>
              <a:t>Малыш с вашей помощью вырезает из бумаги бабочку. Теперь прикрепляет к ней скрепку, а к скрепке –нитку. Пусть возьмет в одну руку нитку, а в другую магнит. Как заставить бабочку летать? Магнит притягивает скрепку, и бабочка поднимается  - «летает».</a:t>
            </a:r>
            <a:endParaRPr lang="ru-RU"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genegan.ru/ftt/29/pesok_risunok_parusnik_volny_solnce_1920x12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2051720" y="260648"/>
            <a:ext cx="7092280" cy="2308324"/>
          </a:xfrm>
          <a:prstGeom prst="rect">
            <a:avLst/>
          </a:prstGeom>
        </p:spPr>
        <p:txBody>
          <a:bodyPr wrap="square">
            <a:spAutoFit/>
          </a:bodyPr>
          <a:lstStyle/>
          <a:p>
            <a:pPr algn="ctr" fontAlgn="auto">
              <a:spcBef>
                <a:spcPts val="0"/>
              </a:spcBef>
              <a:spcAft>
                <a:spcPts val="0"/>
              </a:spcAft>
              <a:defRPr/>
            </a:pPr>
            <a:r>
              <a:rPr lang="ru-R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25000"/>
                  </a:schemeClr>
                </a:solidFill>
                <a:effectLst>
                  <a:outerShdw blurRad="50800" dist="40000" dir="5400000" algn="tl" rotWithShape="0">
                    <a:srgbClr val="000000">
                      <a:shade val="5000"/>
                      <a:satMod val="120000"/>
                      <a:alpha val="33000"/>
                    </a:srgbClr>
                  </a:outerShdw>
                </a:effectLst>
              </a:rPr>
              <a:t>ОПЫТЫ</a:t>
            </a:r>
          </a:p>
          <a:p>
            <a:pPr algn="ctr" fontAlgn="auto">
              <a:spcBef>
                <a:spcPts val="0"/>
              </a:spcBef>
              <a:spcAft>
                <a:spcPts val="0"/>
              </a:spcAft>
              <a:defRPr/>
            </a:pPr>
            <a:r>
              <a:rPr lang="ru-R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25000"/>
                  </a:schemeClr>
                </a:solidFill>
                <a:effectLst>
                  <a:outerShdw blurRad="50800" dist="40000" dir="5400000" algn="tl" rotWithShape="0">
                    <a:srgbClr val="000000">
                      <a:shade val="5000"/>
                      <a:satMod val="120000"/>
                      <a:alpha val="33000"/>
                    </a:srgbClr>
                  </a:outerShdw>
                </a:effectLst>
              </a:rPr>
              <a:t> С ПЕСКОМ</a:t>
            </a:r>
            <a:endParaRPr lang="ru-RU"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25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garfield-daily.ru/wp-content/uploads/2015/03/52962-1920x12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396535" cy="6858000"/>
          </a:xfrm>
          <a:prstGeom prst="rect">
            <a:avLst/>
          </a:prstGeom>
          <a:noFill/>
        </p:spPr>
      </p:pic>
      <p:sp>
        <p:nvSpPr>
          <p:cNvPr id="4" name="Прямоугольник 3"/>
          <p:cNvSpPr/>
          <p:nvPr/>
        </p:nvSpPr>
        <p:spPr>
          <a:xfrm>
            <a:off x="251520" y="-64264"/>
            <a:ext cx="8892480" cy="4493538"/>
          </a:xfrm>
          <a:prstGeom prst="rect">
            <a:avLst/>
          </a:prstGeom>
        </p:spPr>
        <p:txBody>
          <a:bodyPr wrap="square">
            <a:spAutoFit/>
          </a:bodyPr>
          <a:lstStyle/>
          <a:p>
            <a:r>
              <a:rPr lang="ru-RU" sz="3200" b="1" dirty="0" smtClean="0">
                <a:solidFill>
                  <a:srgbClr val="002060"/>
                </a:solidFill>
                <a:latin typeface="Calibri" pitchFamily="34" charset="0"/>
              </a:rPr>
              <a:t>Сыпучий песок</a:t>
            </a:r>
          </a:p>
          <a:p>
            <a:r>
              <a:rPr lang="ru-RU" sz="2400" b="1" i="1" dirty="0" smtClean="0">
                <a:solidFill>
                  <a:srgbClr val="002060"/>
                </a:solidFill>
                <a:latin typeface="Calibri" pitchFamily="34" charset="0"/>
              </a:rPr>
              <a:t>Цель: </a:t>
            </a:r>
            <a:r>
              <a:rPr lang="ru-RU" i="1" dirty="0" smtClean="0">
                <a:solidFill>
                  <a:srgbClr val="002060"/>
                </a:solidFill>
                <a:latin typeface="Calibri" pitchFamily="34" charset="0"/>
              </a:rPr>
              <a:t>знакомить детей со свойствами песка</a:t>
            </a:r>
            <a:endParaRPr lang="ru-RU" sz="2400" b="1" i="1" dirty="0" smtClean="0">
              <a:solidFill>
                <a:srgbClr val="002060"/>
              </a:solidFill>
              <a:latin typeface="Calibri" pitchFamily="34" charset="0"/>
            </a:endParaRPr>
          </a:p>
          <a:p>
            <a:r>
              <a:rPr lang="ru-RU" sz="2400" b="1" i="1" dirty="0" smtClean="0">
                <a:solidFill>
                  <a:srgbClr val="002060"/>
                </a:solidFill>
                <a:latin typeface="Calibri" pitchFamily="34" charset="0"/>
              </a:rPr>
              <a:t>Материалы: </a:t>
            </a:r>
            <a:r>
              <a:rPr lang="ru-RU" dirty="0" smtClean="0">
                <a:solidFill>
                  <a:srgbClr val="002060"/>
                </a:solidFill>
                <a:latin typeface="Calibri" pitchFamily="34" charset="0"/>
              </a:rPr>
              <a:t>лоток, песок, лупа</a:t>
            </a:r>
          </a:p>
          <a:p>
            <a:r>
              <a:rPr lang="ru-RU" dirty="0" smtClean="0">
                <a:solidFill>
                  <a:srgbClr val="002060"/>
                </a:solidFill>
                <a:latin typeface="Calibri" pitchFamily="34" charset="0"/>
              </a:rPr>
              <a:t> Возьмите чистый песок и насыпьте его в большой лоток. Рассмотрите через лупу форму песчинок. Она может быть разной, в пустыне она имеет форму ромба. Возьмите песок в руки, он сыпучий. Попробуйте его пересыпать из рук в руки.</a:t>
            </a:r>
          </a:p>
          <a:p>
            <a:r>
              <a:rPr lang="ru-RU" sz="3200" b="1" dirty="0" smtClean="0">
                <a:solidFill>
                  <a:srgbClr val="002060"/>
                </a:solidFill>
                <a:latin typeface="Calibri" pitchFamily="34" charset="0"/>
              </a:rPr>
              <a:t>Песок может двигаться</a:t>
            </a:r>
          </a:p>
          <a:p>
            <a:r>
              <a:rPr lang="ru-RU" sz="2400" b="1" i="1" dirty="0" smtClean="0">
                <a:solidFill>
                  <a:srgbClr val="002060"/>
                </a:solidFill>
                <a:latin typeface="Calibri" pitchFamily="34" charset="0"/>
              </a:rPr>
              <a:t>Цель: </a:t>
            </a:r>
            <a:r>
              <a:rPr lang="ru-RU" i="1" dirty="0" smtClean="0">
                <a:solidFill>
                  <a:srgbClr val="002060"/>
                </a:solidFill>
                <a:latin typeface="Calibri" pitchFamily="34" charset="0"/>
              </a:rPr>
              <a:t>знакомить детей со свойствами песка</a:t>
            </a:r>
            <a:endParaRPr lang="ru-RU" sz="2400" b="1" i="1" dirty="0" smtClean="0">
              <a:solidFill>
                <a:srgbClr val="002060"/>
              </a:solidFill>
              <a:latin typeface="Calibri" pitchFamily="34" charset="0"/>
            </a:endParaRPr>
          </a:p>
          <a:p>
            <a:r>
              <a:rPr lang="ru-RU" sz="2400" b="1" i="1" dirty="0" smtClean="0">
                <a:solidFill>
                  <a:srgbClr val="002060"/>
                </a:solidFill>
                <a:latin typeface="Calibri" pitchFamily="34" charset="0"/>
              </a:rPr>
              <a:t>Материалы: </a:t>
            </a:r>
            <a:r>
              <a:rPr lang="ru-RU" dirty="0" smtClean="0">
                <a:solidFill>
                  <a:srgbClr val="002060"/>
                </a:solidFill>
                <a:latin typeface="Calibri" pitchFamily="34" charset="0"/>
              </a:rPr>
              <a:t>лоток, песок</a:t>
            </a:r>
          </a:p>
          <a:p>
            <a:r>
              <a:rPr lang="ru-RU" dirty="0" smtClean="0">
                <a:solidFill>
                  <a:srgbClr val="002060"/>
                </a:solidFill>
                <a:latin typeface="Calibri" pitchFamily="34" charset="0"/>
              </a:rPr>
              <a:t> Возьмите горсть сухого песка и выпустите его струйкой так, чтобы он попал в одно место. Постепенно в месте падения образуется конус, растущий в высоту и занимающий все большую площадь у основания. Если долго сыпать песок, то в одном месте, или в другом возникают сплавы. Движение песка похоже на течение.</a:t>
            </a:r>
            <a:endParaRPr lang="ru-RU" dirty="0">
              <a:solidFill>
                <a:srgbClr val="002060"/>
              </a:solidFill>
              <a:latin typeface="Calibri" pitchFamily="34" charset="0"/>
            </a:endParaRPr>
          </a:p>
        </p:txBody>
      </p:sp>
      <p:pic>
        <p:nvPicPr>
          <p:cNvPr id="34822" name="Picture 6" descr="https://im3-tub-ru.yandex.net/i?id=869651e76d266c3611e1ab39b0aa3ed7&amp;n=33&amp;h=215&amp;w=325"/>
          <p:cNvPicPr>
            <a:picLocks noChangeAspect="1" noChangeArrowheads="1"/>
          </p:cNvPicPr>
          <p:nvPr/>
        </p:nvPicPr>
        <p:blipFill>
          <a:blip r:embed="rId3" cstate="print"/>
          <a:srcRect/>
          <a:stretch>
            <a:fillRect/>
          </a:stretch>
        </p:blipFill>
        <p:spPr bwMode="auto">
          <a:xfrm>
            <a:off x="5796135" y="4653136"/>
            <a:ext cx="3347865" cy="2047876"/>
          </a:xfrm>
          <a:prstGeom prst="rect">
            <a:avLst/>
          </a:prstGeom>
          <a:noFill/>
        </p:spPr>
      </p:pic>
      <p:pic>
        <p:nvPicPr>
          <p:cNvPr id="34824" name="Picture 8" descr="http://900igr.net/datai/okruzhajuschij-mir/Poleznye-iskopaemye/0011-012-Pesok.jpg"/>
          <p:cNvPicPr>
            <a:picLocks noChangeAspect="1" noChangeArrowheads="1"/>
          </p:cNvPicPr>
          <p:nvPr/>
        </p:nvPicPr>
        <p:blipFill>
          <a:blip r:embed="rId4" cstate="print"/>
          <a:srcRect/>
          <a:stretch>
            <a:fillRect/>
          </a:stretch>
        </p:blipFill>
        <p:spPr bwMode="auto">
          <a:xfrm>
            <a:off x="467544" y="4581128"/>
            <a:ext cx="3600400" cy="2114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i.7fon.ru/thumb/g6925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0" y="0"/>
            <a:ext cx="9144000" cy="6709529"/>
          </a:xfrm>
          <a:prstGeom prst="rect">
            <a:avLst/>
          </a:prstGeom>
        </p:spPr>
        <p:txBody>
          <a:bodyPr wrap="square">
            <a:spAutoFit/>
          </a:bodyPr>
          <a:lstStyle/>
          <a:p>
            <a:pPr algn="just"/>
            <a:r>
              <a:rPr lang="ru-RU" sz="3200" b="1" dirty="0" smtClean="0">
                <a:solidFill>
                  <a:srgbClr val="002060"/>
                </a:solidFill>
                <a:latin typeface="Calibri" pitchFamily="34" charset="0"/>
              </a:rPr>
              <a:t>Свойства рассеянного песка</a:t>
            </a:r>
          </a:p>
          <a:p>
            <a:pPr algn="just"/>
            <a:r>
              <a:rPr lang="ru-RU" sz="2400" b="1" i="1" dirty="0" smtClean="0">
                <a:solidFill>
                  <a:srgbClr val="002060"/>
                </a:solidFill>
                <a:latin typeface="Calibri" pitchFamily="34" charset="0"/>
              </a:rPr>
              <a:t>Цель: </a:t>
            </a:r>
            <a:r>
              <a:rPr lang="ru-RU" i="1" dirty="0" smtClean="0">
                <a:solidFill>
                  <a:srgbClr val="002060"/>
                </a:solidFill>
                <a:latin typeface="Calibri" pitchFamily="34" charset="0"/>
              </a:rPr>
              <a:t>знакомить детей со свойствами песка</a:t>
            </a:r>
            <a:endParaRPr lang="ru-RU" sz="2400" b="1" i="1" dirty="0" smtClean="0">
              <a:solidFill>
                <a:srgbClr val="002060"/>
              </a:solidFill>
              <a:latin typeface="Calibri" pitchFamily="34" charset="0"/>
            </a:endParaRPr>
          </a:p>
          <a:p>
            <a:pPr algn="just"/>
            <a:r>
              <a:rPr lang="ru-RU" sz="2400" b="1" i="1" dirty="0" smtClean="0">
                <a:solidFill>
                  <a:srgbClr val="002060"/>
                </a:solidFill>
                <a:latin typeface="Calibri" pitchFamily="34" charset="0"/>
              </a:rPr>
              <a:t>Материалы: </a:t>
            </a:r>
            <a:r>
              <a:rPr lang="ru-RU" dirty="0" smtClean="0">
                <a:solidFill>
                  <a:srgbClr val="002060"/>
                </a:solidFill>
                <a:latin typeface="Calibri" pitchFamily="34" charset="0"/>
              </a:rPr>
              <a:t>лоток, песок</a:t>
            </a:r>
          </a:p>
          <a:p>
            <a:pPr algn="just"/>
            <a:r>
              <a:rPr lang="ru-RU" dirty="0" smtClean="0">
                <a:solidFill>
                  <a:srgbClr val="002060"/>
                </a:solidFill>
                <a:latin typeface="Calibri" pitchFamily="34" charset="0"/>
              </a:rPr>
              <a:t>Разровняйте площадку из сухого песка. Равномерно по всей поверхности сыпьте песок через сито. Погрузите без надавливания в песок карандаш. Положите на поверхность песка какой-нибудь тяжелый предмет (например, ключ). Обратите внимание на глубину следа, оставшегося от предмета на песке. А теперь встряхните лоток. Проделайте ключом и карандашом аналогичные действия. В набросанный песок карандаш погрузится примерно вдвое глубже, чем в рассеянный. Отпечаток тяжелого предмета будет заметно более отчетливым на набросанном песке, чем на рассеянном. Рассеянный песок заметнее плотнее. </a:t>
            </a:r>
          </a:p>
          <a:p>
            <a:pPr algn="just"/>
            <a:r>
              <a:rPr lang="ru-RU" sz="3200" b="1" dirty="0" smtClean="0">
                <a:solidFill>
                  <a:srgbClr val="002060"/>
                </a:solidFill>
                <a:latin typeface="Calibri" pitchFamily="34" charset="0"/>
              </a:rPr>
              <a:t>Свойства мокрого песка</a:t>
            </a:r>
          </a:p>
          <a:p>
            <a:pPr algn="just"/>
            <a:r>
              <a:rPr lang="ru-RU" sz="2400" b="1" i="1" dirty="0" smtClean="0">
                <a:solidFill>
                  <a:srgbClr val="002060"/>
                </a:solidFill>
                <a:latin typeface="Calibri" pitchFamily="34" charset="0"/>
              </a:rPr>
              <a:t>Цель: </a:t>
            </a:r>
            <a:r>
              <a:rPr lang="ru-RU" i="1" dirty="0" smtClean="0">
                <a:solidFill>
                  <a:srgbClr val="002060"/>
                </a:solidFill>
                <a:latin typeface="Calibri" pitchFamily="34" charset="0"/>
              </a:rPr>
              <a:t>знакомить детей со свойствами песка</a:t>
            </a:r>
            <a:endParaRPr lang="ru-RU" sz="2400" b="1" i="1" dirty="0" smtClean="0">
              <a:solidFill>
                <a:srgbClr val="002060"/>
              </a:solidFill>
              <a:latin typeface="Calibri" pitchFamily="34" charset="0"/>
            </a:endParaRPr>
          </a:p>
          <a:p>
            <a:pPr algn="just"/>
            <a:r>
              <a:rPr lang="ru-RU" sz="2400" b="1" i="1" dirty="0" smtClean="0">
                <a:solidFill>
                  <a:srgbClr val="002060"/>
                </a:solidFill>
                <a:latin typeface="Calibri" pitchFamily="34" charset="0"/>
              </a:rPr>
              <a:t>Материалы: </a:t>
            </a:r>
            <a:r>
              <a:rPr lang="ru-RU" dirty="0" smtClean="0">
                <a:solidFill>
                  <a:srgbClr val="002060"/>
                </a:solidFill>
                <a:latin typeface="Calibri" pitchFamily="34" charset="0"/>
              </a:rPr>
              <a:t>лоток, песок</a:t>
            </a:r>
          </a:p>
          <a:p>
            <a:pPr algn="just"/>
            <a:r>
              <a:rPr lang="ru-RU" dirty="0" smtClean="0">
                <a:solidFill>
                  <a:srgbClr val="002060"/>
                </a:solidFill>
                <a:latin typeface="Calibri" pitchFamily="34" charset="0"/>
              </a:rPr>
              <a:t>Предложите  пересыпать мокрый песок. Мокрый песок нельзя сыпать струйкой из ладони, зато он может принимать  любую нужную форму, пока не высохнет. Когда песок намокнет, воздух между гранями каждой песчинки исчезает, мокрые грани слипаются и держат друг друга.  На мокром песке можно рисовать, высыхая, рисунок сохраняется. Если в мокрый песок добавить цемент,  то и высохнув, песок свою форму не потеряет и станет твердым, как камень.  Вот так песок работает на строительстве  домов. Предложите сделать постройки из песка, нарисовать картинки на песке.</a:t>
            </a:r>
            <a:endParaRPr lang="ru-RU" dirty="0">
              <a:solidFill>
                <a:srgbClr val="002060"/>
              </a:solidFill>
              <a:latin typeface="Calibri" pitchFamily="34" charset="0"/>
            </a:endParaRPr>
          </a:p>
        </p:txBody>
      </p:sp>
      <p:pic>
        <p:nvPicPr>
          <p:cNvPr id="3584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3212976"/>
            <a:ext cx="3888432" cy="14401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cdn.clip.dn.ua/clip-crop/6/64409/s1_64409_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251520" y="0"/>
            <a:ext cx="8640960" cy="6647974"/>
          </a:xfrm>
          <a:prstGeom prst="rect">
            <a:avLst/>
          </a:prstGeom>
        </p:spPr>
        <p:txBody>
          <a:bodyPr wrap="square">
            <a:spAutoFit/>
          </a:bodyPr>
          <a:lstStyle/>
          <a:p>
            <a:r>
              <a:rPr lang="ru-RU" sz="3200" b="1" dirty="0" smtClean="0">
                <a:solidFill>
                  <a:srgbClr val="FF0000"/>
                </a:solidFill>
                <a:latin typeface="Calibri" pitchFamily="34" charset="0"/>
              </a:rPr>
              <a:t>Где вода?</a:t>
            </a:r>
          </a:p>
          <a:p>
            <a:pPr algn="just"/>
            <a:r>
              <a:rPr lang="ru-RU" sz="2400" b="1" dirty="0" smtClean="0">
                <a:solidFill>
                  <a:schemeClr val="bg1">
                    <a:lumMod val="85000"/>
                  </a:schemeClr>
                </a:solidFill>
                <a:latin typeface="Calibri" pitchFamily="34" charset="0"/>
              </a:rPr>
              <a:t>Цель: </a:t>
            </a:r>
            <a:r>
              <a:rPr lang="ru-RU" dirty="0" smtClean="0">
                <a:solidFill>
                  <a:schemeClr val="bg1">
                    <a:lumMod val="85000"/>
                  </a:schemeClr>
                </a:solidFill>
                <a:latin typeface="Calibri" pitchFamily="34" charset="0"/>
              </a:rPr>
              <a:t>знакомить детей со свойствами песка и глины</a:t>
            </a:r>
            <a:endParaRPr lang="ru-RU" sz="2400" b="1" dirty="0" smtClean="0">
              <a:solidFill>
                <a:schemeClr val="bg1">
                  <a:lumMod val="85000"/>
                </a:schemeClr>
              </a:solidFill>
              <a:latin typeface="Calibri" pitchFamily="34" charset="0"/>
            </a:endParaRPr>
          </a:p>
          <a:p>
            <a:pPr algn="just"/>
            <a:r>
              <a:rPr lang="ru-RU" sz="2400" b="1" dirty="0" smtClean="0">
                <a:solidFill>
                  <a:schemeClr val="bg1">
                    <a:lumMod val="85000"/>
                  </a:schemeClr>
                </a:solidFill>
                <a:latin typeface="Calibri" pitchFamily="34" charset="0"/>
              </a:rPr>
              <a:t>Материалы: </a:t>
            </a:r>
            <a:r>
              <a:rPr lang="ru-RU" dirty="0" smtClean="0">
                <a:solidFill>
                  <a:schemeClr val="bg1">
                    <a:lumMod val="85000"/>
                  </a:schemeClr>
                </a:solidFill>
                <a:latin typeface="Calibri" pitchFamily="34" charset="0"/>
              </a:rPr>
              <a:t>лоток, песок, глина</a:t>
            </a:r>
          </a:p>
          <a:p>
            <a:pPr algn="just"/>
            <a:r>
              <a:rPr lang="ru-RU" dirty="0" smtClean="0">
                <a:solidFill>
                  <a:schemeClr val="bg1">
                    <a:lumMod val="85000"/>
                  </a:schemeClr>
                </a:solidFill>
                <a:latin typeface="Calibri" pitchFamily="34" charset="0"/>
              </a:rPr>
              <a:t>Предложить детям выяснить свойства песка и глины, пробуя их на ощупь (сыпучие, сухие). Дети наливают стаканчики одновременно одинаковым количеством воды (волы наливают ровно столько, сколько чтобы полностью ушла в песок). Выяснить, что произошло в емкостях с песком и глиной (Вся вода ушла в песок, но стоит на поверхности глины); почему (у глины частички ближе друг к другу, не пропускают воду); где больше луж после дождя (на асфальте, на глинистой почве, т.к. они не пропускают воду внутрь; на земле, в песочнице луж нет); почему дорожки в огороде посыпают песком (для впитывания воды.)</a:t>
            </a:r>
          </a:p>
          <a:p>
            <a:pPr algn="just"/>
            <a:endParaRPr lang="ru-RU" sz="3200" b="1" dirty="0" smtClean="0">
              <a:solidFill>
                <a:srgbClr val="FF0000"/>
              </a:solidFill>
              <a:latin typeface="Calibri" pitchFamily="34" charset="0"/>
            </a:endParaRPr>
          </a:p>
          <a:p>
            <a:r>
              <a:rPr lang="ru-RU" sz="3200" b="1" dirty="0" smtClean="0">
                <a:solidFill>
                  <a:srgbClr val="FF0000"/>
                </a:solidFill>
                <a:latin typeface="Calibri" pitchFamily="34" charset="0"/>
              </a:rPr>
              <a:t>Песочные часы</a:t>
            </a:r>
            <a:endParaRPr lang="ru-RU" sz="3200" b="1" dirty="0" smtClean="0">
              <a:solidFill>
                <a:schemeClr val="bg1"/>
              </a:solidFill>
              <a:latin typeface="Calibri" pitchFamily="34" charset="0"/>
            </a:endParaRPr>
          </a:p>
          <a:p>
            <a:pPr algn="just"/>
            <a:r>
              <a:rPr lang="ru-RU" sz="2400" b="1" dirty="0" smtClean="0">
                <a:solidFill>
                  <a:schemeClr val="bg1"/>
                </a:solidFill>
                <a:latin typeface="Calibri" pitchFamily="34" charset="0"/>
              </a:rPr>
              <a:t>Цель: </a:t>
            </a:r>
            <a:r>
              <a:rPr lang="ru-RU" dirty="0" smtClean="0">
                <a:solidFill>
                  <a:schemeClr val="bg1"/>
                </a:solidFill>
                <a:latin typeface="Calibri" pitchFamily="34" charset="0"/>
              </a:rPr>
              <a:t>знакомить детей со свойствами песка </a:t>
            </a:r>
          </a:p>
          <a:p>
            <a:pPr algn="just"/>
            <a:r>
              <a:rPr lang="ru-RU" sz="2400" b="1" dirty="0" smtClean="0">
                <a:solidFill>
                  <a:schemeClr val="bg1"/>
                </a:solidFill>
                <a:latin typeface="Calibri" pitchFamily="34" charset="0"/>
              </a:rPr>
              <a:t>Материалы: </a:t>
            </a:r>
            <a:r>
              <a:rPr lang="ru-RU" dirty="0" smtClean="0">
                <a:solidFill>
                  <a:schemeClr val="bg1"/>
                </a:solidFill>
                <a:latin typeface="Calibri" pitchFamily="34" charset="0"/>
              </a:rPr>
              <a:t>лоток, песок, песочные часы</a:t>
            </a:r>
          </a:p>
          <a:p>
            <a:pPr algn="just"/>
            <a:r>
              <a:rPr lang="ru-RU" dirty="0" smtClean="0">
                <a:solidFill>
                  <a:schemeClr val="bg1"/>
                </a:solidFill>
                <a:latin typeface="Calibri" pitchFamily="34" charset="0"/>
              </a:rPr>
              <a:t>Показать детям песочные часы. Пусть они последят за тем, как пересыпается песок. Дайте детям возможность ощутить длительность минуты. Попросить детей набрать в ладошку как можно больше песка, сжать кулачок и смотреть, как бежит струйка песка. Дети не должны разжимать свой кулачки до тех пор, пока не высыплется весь песок. </a:t>
            </a:r>
            <a:endParaRPr lang="ru-RU" dirty="0">
              <a:solidFill>
                <a:schemeClr val="bg1"/>
              </a:solidFill>
              <a:latin typeface="Calibri" pitchFamily="34" charset="0"/>
            </a:endParaRPr>
          </a:p>
        </p:txBody>
      </p:sp>
      <p:pic>
        <p:nvPicPr>
          <p:cNvPr id="36870" name="Picture 6"/>
          <p:cNvPicPr>
            <a:picLocks noChangeAspect="1" noChangeArrowheads="1"/>
          </p:cNvPicPr>
          <p:nvPr/>
        </p:nvPicPr>
        <p:blipFill>
          <a:blip r:embed="rId3" cstate="print"/>
          <a:srcRect/>
          <a:stretch>
            <a:fillRect/>
          </a:stretch>
        </p:blipFill>
        <p:spPr bwMode="auto">
          <a:xfrm>
            <a:off x="5436096" y="3212976"/>
            <a:ext cx="3528392" cy="21602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zastavki.com/pictures/1920x1200/2009/Nature_Plants_Plant_015594_.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3131840" y="404664"/>
            <a:ext cx="5400599" cy="1754326"/>
          </a:xfrm>
          <a:prstGeom prst="rect">
            <a:avLst/>
          </a:prstGeom>
        </p:spPr>
        <p:txBody>
          <a:bodyPr wrap="square">
            <a:spAutoFit/>
          </a:bodyPr>
          <a:lstStyle/>
          <a:p>
            <a:pPr algn="ctr" fontAlgn="auto">
              <a:spcBef>
                <a:spcPts val="0"/>
              </a:spcBef>
              <a:spcAft>
                <a:spcPts val="0"/>
              </a:spcAft>
              <a:defRPr/>
            </a:pPr>
            <a:r>
              <a:rPr lang="ru-RU" sz="54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ЭКСПЕРИМЕНТЫ  С ПОЧВОЙ</a:t>
            </a:r>
            <a:endParaRPr lang="ru-RU" sz="5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sunhome.ru/dreamer/126/rastenie.ori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9468544" cy="6858000"/>
          </a:xfrm>
          <a:prstGeom prst="rect">
            <a:avLst/>
          </a:prstGeom>
          <a:noFill/>
        </p:spPr>
      </p:pic>
      <p:sp>
        <p:nvSpPr>
          <p:cNvPr id="3" name="Прямоугольник 2"/>
          <p:cNvSpPr/>
          <p:nvPr/>
        </p:nvSpPr>
        <p:spPr>
          <a:xfrm>
            <a:off x="179512" y="260648"/>
            <a:ext cx="9145016" cy="6340197"/>
          </a:xfrm>
          <a:prstGeom prst="rect">
            <a:avLst/>
          </a:prstGeom>
        </p:spPr>
        <p:txBody>
          <a:bodyPr wrap="square">
            <a:spAutoFit/>
          </a:bodyPr>
          <a:lstStyle/>
          <a:p>
            <a:pPr algn="ctr"/>
            <a:r>
              <a:rPr lang="ru-RU" sz="3200" b="1" dirty="0" smtClean="0">
                <a:solidFill>
                  <a:schemeClr val="accent3">
                    <a:lumMod val="50000"/>
                  </a:schemeClr>
                </a:solidFill>
                <a:latin typeface="Calibri" pitchFamily="34" charset="0"/>
              </a:rPr>
              <a:t>Где лучше расти?</a:t>
            </a:r>
          </a:p>
          <a:p>
            <a:r>
              <a:rPr lang="ru-RU" sz="2400" b="1" dirty="0" smtClean="0">
                <a:solidFill>
                  <a:schemeClr val="accent3">
                    <a:lumMod val="50000"/>
                  </a:schemeClr>
                </a:solidFill>
                <a:latin typeface="Calibri" pitchFamily="34" charset="0"/>
              </a:rPr>
              <a:t>Цель: </a:t>
            </a:r>
            <a:r>
              <a:rPr lang="ru-RU" dirty="0" smtClean="0">
                <a:solidFill>
                  <a:schemeClr val="accent3">
                    <a:lumMod val="50000"/>
                  </a:schemeClr>
                </a:solidFill>
                <a:latin typeface="Calibri" pitchFamily="34" charset="0"/>
              </a:rPr>
              <a:t>знакомить детей со свойствами почвы</a:t>
            </a:r>
          </a:p>
          <a:p>
            <a:r>
              <a:rPr lang="ru-RU" sz="2400" b="1" dirty="0" smtClean="0">
                <a:solidFill>
                  <a:schemeClr val="accent3">
                    <a:lumMod val="50000"/>
                  </a:schemeClr>
                </a:solidFill>
                <a:latin typeface="Calibri" pitchFamily="34" charset="0"/>
              </a:rPr>
              <a:t>Материалы: </a:t>
            </a:r>
            <a:r>
              <a:rPr lang="ru-RU" dirty="0" smtClean="0">
                <a:solidFill>
                  <a:schemeClr val="accent3">
                    <a:lumMod val="50000"/>
                  </a:schemeClr>
                </a:solidFill>
                <a:latin typeface="Calibri" pitchFamily="34" charset="0"/>
              </a:rPr>
              <a:t>лотки, песок, глина, почва, семечки, перегнившие листья</a:t>
            </a:r>
          </a:p>
          <a:p>
            <a:r>
              <a:rPr lang="ru-RU" dirty="0" smtClean="0">
                <a:solidFill>
                  <a:schemeClr val="accent3">
                    <a:lumMod val="50000"/>
                  </a:schemeClr>
                </a:solidFill>
                <a:latin typeface="Calibri" pitchFamily="34" charset="0"/>
              </a:rPr>
              <a:t>Возьмите глубокий лоток. Приготовьте почву: песок, глину, перегнившие листья, затем посадите туда семечко быстрорастущего растения. Полейте водой и поставьте в теплое место. Вместе с детьми ухаживайте за посевом, через некоторое время появится росток.</a:t>
            </a:r>
          </a:p>
          <a:p>
            <a:r>
              <a:rPr lang="ru-RU" sz="2000" b="1" i="1" dirty="0" smtClean="0">
                <a:solidFill>
                  <a:schemeClr val="accent3">
                    <a:lumMod val="50000"/>
                  </a:schemeClr>
                </a:solidFill>
                <a:latin typeface="Calibri" pitchFamily="34" charset="0"/>
              </a:rPr>
              <a:t>Вывод: </a:t>
            </a:r>
            <a:r>
              <a:rPr lang="ru-RU" dirty="0" smtClean="0">
                <a:solidFill>
                  <a:schemeClr val="accent3">
                    <a:lumMod val="50000"/>
                  </a:schemeClr>
                </a:solidFill>
                <a:latin typeface="Calibri" pitchFamily="34" charset="0"/>
              </a:rPr>
              <a:t>что земля плодородная, в ней много минералов, она рыхлая.</a:t>
            </a:r>
          </a:p>
          <a:p>
            <a:pPr algn="ctr"/>
            <a:endParaRPr lang="ru-RU" sz="3200" b="1" dirty="0" smtClean="0">
              <a:solidFill>
                <a:srgbClr val="7030A0"/>
              </a:solidFill>
              <a:latin typeface="Calibri" pitchFamily="34" charset="0"/>
            </a:endParaRPr>
          </a:p>
          <a:p>
            <a:pPr algn="ctr"/>
            <a:endParaRPr lang="ru-RU" sz="3200" b="1" dirty="0" smtClean="0">
              <a:solidFill>
                <a:srgbClr val="7030A0"/>
              </a:solidFill>
              <a:latin typeface="Calibri" pitchFamily="34" charset="0"/>
            </a:endParaRPr>
          </a:p>
          <a:p>
            <a:pPr algn="ctr"/>
            <a:r>
              <a:rPr lang="ru-RU" sz="3200" b="1" dirty="0" smtClean="0">
                <a:solidFill>
                  <a:srgbClr val="7030A0"/>
                </a:solidFill>
                <a:latin typeface="Calibri" pitchFamily="34" charset="0"/>
              </a:rPr>
              <a:t>Как передвигается вода в почве</a:t>
            </a:r>
          </a:p>
          <a:p>
            <a:r>
              <a:rPr lang="ru-RU" dirty="0" smtClean="0">
                <a:latin typeface="Calibri" pitchFamily="34" charset="0"/>
              </a:rPr>
              <a:t>   </a:t>
            </a:r>
          </a:p>
          <a:p>
            <a:r>
              <a:rPr lang="ru-RU" sz="2400" b="1" dirty="0" smtClean="0">
                <a:solidFill>
                  <a:schemeClr val="bg1">
                    <a:lumMod val="75000"/>
                  </a:schemeClr>
                </a:solidFill>
                <a:latin typeface="Calibri" pitchFamily="34" charset="0"/>
              </a:rPr>
              <a:t>Цель: </a:t>
            </a:r>
            <a:r>
              <a:rPr lang="ru-RU" dirty="0" smtClean="0">
                <a:solidFill>
                  <a:schemeClr val="bg1">
                    <a:lumMod val="75000"/>
                  </a:schemeClr>
                </a:solidFill>
                <a:latin typeface="Calibri" pitchFamily="34" charset="0"/>
              </a:rPr>
              <a:t>знакомить детей со свойствами почвы</a:t>
            </a:r>
          </a:p>
          <a:p>
            <a:r>
              <a:rPr lang="ru-RU" sz="2400" b="1" dirty="0" smtClean="0">
                <a:solidFill>
                  <a:schemeClr val="bg1">
                    <a:lumMod val="75000"/>
                  </a:schemeClr>
                </a:solidFill>
                <a:latin typeface="Calibri" pitchFamily="34" charset="0"/>
              </a:rPr>
              <a:t>Материалы: </a:t>
            </a:r>
            <a:r>
              <a:rPr lang="ru-RU" dirty="0" smtClean="0">
                <a:solidFill>
                  <a:schemeClr val="bg1">
                    <a:lumMod val="75000"/>
                  </a:schemeClr>
                </a:solidFill>
                <a:latin typeface="Calibri" pitchFamily="34" charset="0"/>
              </a:rPr>
              <a:t>почва, цветочный горшок, вода</a:t>
            </a:r>
            <a:endParaRPr lang="ru-RU" sz="2400" b="1" i="1" dirty="0" smtClean="0">
              <a:solidFill>
                <a:schemeClr val="bg1">
                  <a:lumMod val="75000"/>
                </a:schemeClr>
              </a:solidFill>
              <a:latin typeface="Calibri" pitchFamily="34" charset="0"/>
            </a:endParaRPr>
          </a:p>
          <a:p>
            <a:r>
              <a:rPr lang="ru-RU" dirty="0" smtClean="0">
                <a:solidFill>
                  <a:schemeClr val="bg1">
                    <a:lumMod val="75000"/>
                  </a:schemeClr>
                </a:solidFill>
                <a:latin typeface="Calibri" pitchFamily="34" charset="0"/>
              </a:rPr>
              <a:t>Насыпьте сухой земли в цветочный горшок или в жестяную жестянку от консервов с отверстиями в дне. Поставьте горшок в тарелку с водой. Пройдет некоторое время, и вы заметите, что почва смочилась до самого верха. Когда нет дождей, растения живут за счет воды, которая поднимается из более глубоких слоев почвы.</a:t>
            </a:r>
          </a:p>
          <a:p>
            <a:r>
              <a:rPr lang="ru-RU" dirty="0" smtClean="0">
                <a:solidFill>
                  <a:schemeClr val="bg1">
                    <a:lumMod val="75000"/>
                  </a:schemeClr>
                </a:solidFill>
                <a:latin typeface="Calibri" pitchFamily="34" charset="0"/>
              </a:rPr>
              <a:t> </a:t>
            </a:r>
            <a:endParaRPr lang="ru-RU" dirty="0">
              <a:solidFill>
                <a:schemeClr val="bg1">
                  <a:lumMod val="75000"/>
                </a:schemeClr>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0.s3.envato.com/files/42343943/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4031873"/>
          </a:xfrm>
          <a:prstGeom prst="rect">
            <a:avLst/>
          </a:prstGeom>
        </p:spPr>
        <p:txBody>
          <a:bodyPr wrap="square">
            <a:spAutoFit/>
          </a:bodyPr>
          <a:lstStyle/>
          <a:p>
            <a:pPr algn="just"/>
            <a:r>
              <a:rPr lang="ru-RU" sz="4000" b="1" dirty="0" smtClean="0">
                <a:solidFill>
                  <a:schemeClr val="tx2">
                    <a:lumMod val="50000"/>
                  </a:schemeClr>
                </a:solidFill>
                <a:latin typeface="Calibri" pitchFamily="34" charset="0"/>
              </a:rPr>
              <a:t> </a:t>
            </a:r>
            <a:r>
              <a:rPr lang="ru-RU" sz="4000" b="1" dirty="0" smtClean="0">
                <a:solidFill>
                  <a:srgbClr val="FF0000"/>
                </a:solidFill>
                <a:latin typeface="Calibri" pitchFamily="34" charset="0"/>
              </a:rPr>
              <a:t>Вода прозрачная</a:t>
            </a:r>
            <a:endParaRPr lang="ru-RU" sz="4000" dirty="0" smtClean="0">
              <a:solidFill>
                <a:srgbClr val="FF0000"/>
              </a:solidFill>
              <a:latin typeface="Calibri" pitchFamily="34" charset="0"/>
            </a:endParaRPr>
          </a:p>
          <a:p>
            <a:pPr algn="just"/>
            <a:r>
              <a:rPr lang="ru-RU" sz="2400" dirty="0" smtClean="0">
                <a:solidFill>
                  <a:srgbClr val="002060"/>
                </a:solidFill>
                <a:latin typeface="Calibri" pitchFamily="34" charset="0"/>
              </a:rPr>
              <a:t> </a:t>
            </a:r>
          </a:p>
          <a:p>
            <a:pPr algn="just"/>
            <a:r>
              <a:rPr lang="ru-RU" sz="2400" dirty="0" smtClean="0">
                <a:solidFill>
                  <a:srgbClr val="FF0000"/>
                </a:solidFill>
                <a:latin typeface="Calibri" pitchFamily="34" charset="0"/>
              </a:rPr>
              <a:t> </a:t>
            </a:r>
            <a:r>
              <a:rPr lang="ru-RU" sz="2400" b="1" dirty="0" smtClean="0">
                <a:solidFill>
                  <a:srgbClr val="C00000"/>
                </a:solidFill>
                <a:latin typeface="Calibri" pitchFamily="34" charset="0"/>
              </a:rPr>
              <a:t>Цель: </a:t>
            </a:r>
            <a:r>
              <a:rPr lang="ru-RU" sz="2400" dirty="0" smtClean="0">
                <a:solidFill>
                  <a:schemeClr val="tx2">
                    <a:lumMod val="50000"/>
                  </a:schemeClr>
                </a:solidFill>
                <a:latin typeface="Calibri" pitchFamily="34" charset="0"/>
              </a:rPr>
              <a:t>познакомить детей еще с одним свойством </a:t>
            </a:r>
          </a:p>
          <a:p>
            <a:pPr algn="just"/>
            <a:r>
              <a:rPr lang="ru-RU" sz="2400" dirty="0" err="1" smtClean="0">
                <a:solidFill>
                  <a:schemeClr val="tx2">
                    <a:lumMod val="50000"/>
                  </a:schemeClr>
                </a:solidFill>
                <a:latin typeface="Calibri" pitchFamily="34" charset="0"/>
              </a:rPr>
              <a:t>воды-прозрачностью</a:t>
            </a:r>
            <a:endParaRPr lang="ru-RU" sz="2400" dirty="0" smtClean="0">
              <a:solidFill>
                <a:schemeClr val="tx2">
                  <a:lumMod val="50000"/>
                </a:schemeClr>
              </a:solidFill>
              <a:latin typeface="Calibri" pitchFamily="34" charset="0"/>
            </a:endParaRPr>
          </a:p>
          <a:p>
            <a:pPr algn="just"/>
            <a:r>
              <a:rPr lang="ru-RU" sz="2400" dirty="0" smtClean="0">
                <a:solidFill>
                  <a:srgbClr val="C00000"/>
                </a:solidFill>
                <a:latin typeface="Calibri" pitchFamily="34" charset="0"/>
              </a:rPr>
              <a:t>Материал: </a:t>
            </a:r>
            <a:r>
              <a:rPr lang="ru-RU" sz="2400" dirty="0" smtClean="0">
                <a:solidFill>
                  <a:schemeClr val="tx2">
                    <a:lumMod val="50000"/>
                  </a:schemeClr>
                </a:solidFill>
                <a:latin typeface="Calibri" pitchFamily="34" charset="0"/>
              </a:rPr>
              <a:t>стакан с водой, стакан с молоком,2 ложечки.</a:t>
            </a:r>
            <a:endParaRPr lang="ru-RU" sz="2400" i="1" dirty="0" smtClean="0">
              <a:solidFill>
                <a:schemeClr val="tx2">
                  <a:lumMod val="50000"/>
                </a:schemeClr>
              </a:solidFill>
              <a:latin typeface="Calibri" pitchFamily="34" charset="0"/>
            </a:endParaRPr>
          </a:p>
          <a:p>
            <a:pPr algn="just"/>
            <a:r>
              <a:rPr lang="ru-RU" sz="2400" dirty="0" smtClean="0">
                <a:solidFill>
                  <a:schemeClr val="tx2">
                    <a:lumMod val="50000"/>
                  </a:schemeClr>
                </a:solidFill>
                <a:latin typeface="Calibri" pitchFamily="34" charset="0"/>
              </a:rPr>
              <a:t>    Воспитатель предлагает в  оба стаканчика положить палочки или ложечки. В каком из стаканчиков они видны, а в каком - нет? Почему? Перед нами молоко и вода, в стаканчике с водой мы видим палочку, а в стаканчике с молоком - нет. </a:t>
            </a:r>
          </a:p>
          <a:p>
            <a:pPr algn="just"/>
            <a:r>
              <a:rPr lang="ru-RU" sz="2400" i="1" dirty="0" smtClean="0">
                <a:solidFill>
                  <a:schemeClr val="tx2">
                    <a:lumMod val="50000"/>
                  </a:schemeClr>
                </a:solidFill>
                <a:latin typeface="Calibri" pitchFamily="34" charset="0"/>
              </a:rPr>
              <a:t>Вывод: </a:t>
            </a:r>
            <a:r>
              <a:rPr lang="ru-RU" sz="2400" dirty="0" smtClean="0">
                <a:solidFill>
                  <a:schemeClr val="tx2">
                    <a:lumMod val="50000"/>
                  </a:schemeClr>
                </a:solidFill>
                <a:latin typeface="Calibri" pitchFamily="34" charset="0"/>
              </a:rPr>
              <a:t>вода прозрачная, а молоко - нет.</a:t>
            </a:r>
            <a:endParaRPr lang="ru-RU" sz="2400" dirty="0">
              <a:solidFill>
                <a:schemeClr val="tx2">
                  <a:lumMod val="50000"/>
                </a:schemeClr>
              </a:solidFill>
              <a:latin typeface="Calibri" pitchFamily="34" charset="0"/>
            </a:endParaRPr>
          </a:p>
        </p:txBody>
      </p:sp>
      <p:pic>
        <p:nvPicPr>
          <p:cNvPr id="15366" name="Picture 6" descr="http://top5mealreplacements.com/wp-content/uploads/2016/02/mix-whey-protein-with-water-not-milk.jpg"/>
          <p:cNvPicPr>
            <a:picLocks noChangeAspect="1" noChangeArrowheads="1"/>
          </p:cNvPicPr>
          <p:nvPr/>
        </p:nvPicPr>
        <p:blipFill>
          <a:blip r:embed="rId3" cstate="print"/>
          <a:srcRect/>
          <a:stretch>
            <a:fillRect/>
          </a:stretch>
        </p:blipFill>
        <p:spPr bwMode="auto">
          <a:xfrm>
            <a:off x="0" y="3933056"/>
            <a:ext cx="4355976" cy="29249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323528" y="0"/>
            <a:ext cx="8640960" cy="3262432"/>
          </a:xfrm>
          <a:prstGeom prst="rect">
            <a:avLst/>
          </a:prstGeom>
        </p:spPr>
        <p:txBody>
          <a:bodyPr wrap="square">
            <a:spAutoFit/>
          </a:bodyPr>
          <a:lstStyle/>
          <a:p>
            <a:pPr algn="just"/>
            <a:r>
              <a:rPr lang="ru-RU" sz="3200" b="1" dirty="0" smtClean="0">
                <a:solidFill>
                  <a:srgbClr val="FF0000"/>
                </a:solidFill>
                <a:latin typeface="Calibri" pitchFamily="34" charset="0"/>
              </a:rPr>
              <a:t>У воды нет запаха</a:t>
            </a:r>
          </a:p>
          <a:p>
            <a:pPr algn="just"/>
            <a:r>
              <a:rPr lang="ru-RU" sz="2400" b="1" dirty="0" smtClean="0">
                <a:solidFill>
                  <a:srgbClr val="C00000"/>
                </a:solidFill>
                <a:latin typeface="Calibri" pitchFamily="34" charset="0"/>
              </a:rPr>
              <a:t>Цель: </a:t>
            </a:r>
            <a:r>
              <a:rPr lang="ru-RU" dirty="0" smtClean="0">
                <a:solidFill>
                  <a:schemeClr val="tx2">
                    <a:lumMod val="50000"/>
                  </a:schemeClr>
                </a:solidFill>
                <a:latin typeface="Calibri" pitchFamily="34" charset="0"/>
              </a:rPr>
              <a:t>познакомить детей со свойствами воды</a:t>
            </a:r>
            <a:endParaRPr lang="ru-RU" sz="2400" b="1" i="1" dirty="0" smtClean="0">
              <a:solidFill>
                <a:schemeClr val="tx2">
                  <a:lumMod val="50000"/>
                </a:schemeClr>
              </a:solidFill>
              <a:latin typeface="Calibri" pitchFamily="34" charset="0"/>
            </a:endParaRPr>
          </a:p>
          <a:p>
            <a:pPr algn="just"/>
            <a:r>
              <a:rPr lang="ru-RU" sz="2400" b="1" dirty="0" smtClean="0">
                <a:solidFill>
                  <a:srgbClr val="FF0000"/>
                </a:solidFill>
                <a:latin typeface="Calibri" pitchFamily="34" charset="0"/>
              </a:rPr>
              <a:t>Материалы: </a:t>
            </a:r>
            <a:r>
              <a:rPr lang="ru-RU" dirty="0" smtClean="0">
                <a:solidFill>
                  <a:schemeClr val="tx2">
                    <a:lumMod val="50000"/>
                  </a:schemeClr>
                </a:solidFill>
                <a:latin typeface="Calibri" pitchFamily="34" charset="0"/>
              </a:rPr>
              <a:t>стаканы с водопроводной водой</a:t>
            </a:r>
            <a:endParaRPr lang="ru-RU" sz="2400" i="1" dirty="0" smtClean="0">
              <a:solidFill>
                <a:schemeClr val="tx2">
                  <a:lumMod val="50000"/>
                </a:schemeClr>
              </a:solidFill>
              <a:latin typeface="Calibri" pitchFamily="34" charset="0"/>
            </a:endParaRPr>
          </a:p>
          <a:p>
            <a:pPr algn="just"/>
            <a:r>
              <a:rPr lang="ru-RU" dirty="0" smtClean="0">
                <a:solidFill>
                  <a:schemeClr val="tx2">
                    <a:lumMod val="50000"/>
                  </a:schemeClr>
                </a:solidFill>
                <a:latin typeface="Calibri" pitchFamily="34" charset="0"/>
              </a:rPr>
              <a:t>Предложите детям понюхать воду и сказать, чем она пахнет (или совсем не пахнет). Как и в предыдущем случае, из самых лучших побуж­дений они вас начнут уверять, что вода очень приятно пахнет. Пусть ню­хают еще и еще, пока не убедятся, что запаха нет. Однако подчеркните, что вода из водопроводного крана может иметь запах, так как ее очища­ют специальными веществами, чтобы она была безопасной для вашего здоровья.</a:t>
            </a:r>
          </a:p>
          <a:p>
            <a:r>
              <a:rPr lang="ru-RU" dirty="0" smtClean="0">
                <a:latin typeface="Calibri" pitchFamily="34" charset="0"/>
              </a:rPr>
              <a:t> </a:t>
            </a:r>
            <a:endParaRPr lang="ru-RU" dirty="0">
              <a:latin typeface="Calibri" pitchFamily="34" charset="0"/>
            </a:endParaRPr>
          </a:p>
        </p:txBody>
      </p:sp>
      <p:pic>
        <p:nvPicPr>
          <p:cNvPr id="16388" name="Picture 4" descr="http://gubdaily.ru/wp-content/uploads/2014/07/00pitny-rezim-cista-voda-leto-smad_dreamstime-3.jpg"/>
          <p:cNvPicPr>
            <a:picLocks noChangeAspect="1" noChangeArrowheads="1"/>
          </p:cNvPicPr>
          <p:nvPr/>
        </p:nvPicPr>
        <p:blipFill>
          <a:blip r:embed="rId3" cstate="print"/>
          <a:srcRect/>
          <a:stretch>
            <a:fillRect/>
          </a:stretch>
        </p:blipFill>
        <p:spPr bwMode="auto">
          <a:xfrm>
            <a:off x="5148064" y="3429000"/>
            <a:ext cx="3779912" cy="31664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251520" y="0"/>
            <a:ext cx="8640960" cy="3539430"/>
          </a:xfrm>
          <a:prstGeom prst="rect">
            <a:avLst/>
          </a:prstGeom>
        </p:spPr>
        <p:txBody>
          <a:bodyPr wrap="square">
            <a:spAutoFit/>
          </a:bodyPr>
          <a:lstStyle/>
          <a:p>
            <a:r>
              <a:rPr lang="ru-RU" sz="3200" b="1" dirty="0" smtClean="0">
                <a:solidFill>
                  <a:srgbClr val="002060"/>
                </a:solidFill>
                <a:latin typeface="Calibri" pitchFamily="34" charset="0"/>
              </a:rPr>
              <a:t>У воды нет вкуса</a:t>
            </a:r>
          </a:p>
          <a:p>
            <a:pPr algn="just"/>
            <a:r>
              <a:rPr lang="ru-RU" sz="2400" b="1" dirty="0" smtClean="0">
                <a:solidFill>
                  <a:srgbClr val="FF0000"/>
                </a:solidFill>
                <a:latin typeface="Calibri" pitchFamily="34" charset="0"/>
              </a:rPr>
              <a:t>Цель:</a:t>
            </a:r>
            <a:r>
              <a:rPr lang="ru-RU" dirty="0" smtClean="0">
                <a:solidFill>
                  <a:srgbClr val="FF0000"/>
                </a:solidFill>
                <a:latin typeface="Calibri" pitchFamily="34" charset="0"/>
              </a:rPr>
              <a:t> </a:t>
            </a:r>
            <a:r>
              <a:rPr lang="ru-RU" dirty="0" smtClean="0">
                <a:solidFill>
                  <a:srgbClr val="002060"/>
                </a:solidFill>
                <a:latin typeface="Calibri" pitchFamily="34" charset="0"/>
              </a:rPr>
              <a:t>познакомить детей со свойствами воды</a:t>
            </a:r>
            <a:endParaRPr lang="ru-RU" sz="2400" b="1" i="1" dirty="0" smtClean="0">
              <a:solidFill>
                <a:srgbClr val="002060"/>
              </a:solidFill>
              <a:latin typeface="Calibri" pitchFamily="34" charset="0"/>
            </a:endParaRPr>
          </a:p>
          <a:p>
            <a:pPr algn="just"/>
            <a:r>
              <a:rPr lang="ru-RU" sz="2400" b="1" dirty="0" smtClean="0">
                <a:solidFill>
                  <a:srgbClr val="FF0000"/>
                </a:solidFill>
                <a:latin typeface="Calibri" pitchFamily="34" charset="0"/>
              </a:rPr>
              <a:t>Материалы:</a:t>
            </a:r>
            <a:r>
              <a:rPr lang="ru-RU" dirty="0" smtClean="0">
                <a:solidFill>
                  <a:srgbClr val="FF0000"/>
                </a:solidFill>
                <a:latin typeface="Calibri" pitchFamily="34" charset="0"/>
              </a:rPr>
              <a:t> </a:t>
            </a:r>
            <a:r>
              <a:rPr lang="ru-RU" dirty="0" smtClean="0">
                <a:solidFill>
                  <a:srgbClr val="002060"/>
                </a:solidFill>
                <a:latin typeface="Calibri" pitchFamily="34" charset="0"/>
              </a:rPr>
              <a:t>стаканы с водой, стаканы с соком</a:t>
            </a:r>
            <a:endParaRPr lang="ru-RU" sz="2400" i="1" dirty="0" smtClean="0">
              <a:solidFill>
                <a:srgbClr val="002060"/>
              </a:solidFill>
              <a:latin typeface="Calibri" pitchFamily="34" charset="0"/>
            </a:endParaRPr>
          </a:p>
          <a:p>
            <a:pPr algn="just"/>
            <a:r>
              <a:rPr lang="ru-RU" dirty="0" smtClean="0">
                <a:solidFill>
                  <a:srgbClr val="002060"/>
                </a:solidFill>
                <a:latin typeface="Calibri" pitchFamily="34" charset="0"/>
              </a:rPr>
              <a:t>Предложите детям попробовать через соломинку воду. </a:t>
            </a:r>
            <a:r>
              <a:rPr lang="ru-RU" i="1" dirty="0" smtClean="0">
                <a:solidFill>
                  <a:srgbClr val="002060"/>
                </a:solidFill>
                <a:latin typeface="Calibri" pitchFamily="34" charset="0"/>
              </a:rPr>
              <a:t>Вопрос: </a:t>
            </a:r>
            <a:r>
              <a:rPr lang="ru-RU" dirty="0" smtClean="0">
                <a:solidFill>
                  <a:srgbClr val="002060"/>
                </a:solidFill>
                <a:latin typeface="Calibri" pitchFamily="34" charset="0"/>
              </a:rPr>
              <a:t>есть ли у нее вкус?</a:t>
            </a:r>
          </a:p>
          <a:p>
            <a:pPr algn="just"/>
            <a:r>
              <a:rPr lang="ru-RU" dirty="0" smtClean="0">
                <a:solidFill>
                  <a:srgbClr val="002060"/>
                </a:solidFill>
                <a:latin typeface="Calibri" pitchFamily="34" charset="0"/>
              </a:rPr>
              <a:t> Очень часто дети убежденно говорят, что вода очень вкусная. Дай­те им для сравнения попробовать сок. Если они не убеди­лись, пусть еще раз попробуют воду. Объясните, что когда человек очень хочет пить, то с удовольствием пьет воду, и, чтобы выразить свое удо­вольствие, говорит: «Какая вкусная вода!», хотя на самом деле ее вкуса не чувствует.</a:t>
            </a:r>
          </a:p>
          <a:p>
            <a:pPr algn="just"/>
            <a:r>
              <a:rPr lang="ru-RU" dirty="0" smtClean="0">
                <a:solidFill>
                  <a:srgbClr val="002060"/>
                </a:solidFill>
                <a:latin typeface="Calibri" pitchFamily="34" charset="0"/>
              </a:rPr>
              <a:t>А вот морская вода на вкус соленая, потому что в ней много разных солей. Ее человек не может пить.</a:t>
            </a:r>
            <a:endParaRPr lang="ru-RU" dirty="0">
              <a:solidFill>
                <a:srgbClr val="002060"/>
              </a:solidFill>
              <a:latin typeface="Calibri" pitchFamily="34" charset="0"/>
            </a:endParaRPr>
          </a:p>
        </p:txBody>
      </p:sp>
      <p:pic>
        <p:nvPicPr>
          <p:cNvPr id="17410" name="Picture 2" descr="https://im0-tub-ru.yandex.net/i?id=15dbf419179f53af7fe823d0e7f13c34&amp;n=33&amp;h=215&amp;w=241"/>
          <p:cNvPicPr>
            <a:picLocks noChangeAspect="1" noChangeArrowheads="1"/>
          </p:cNvPicPr>
          <p:nvPr/>
        </p:nvPicPr>
        <p:blipFill>
          <a:blip r:embed="rId3" cstate="print"/>
          <a:srcRect/>
          <a:stretch>
            <a:fillRect/>
          </a:stretch>
        </p:blipFill>
        <p:spPr bwMode="auto">
          <a:xfrm>
            <a:off x="4283968" y="3429000"/>
            <a:ext cx="4599781" cy="31683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179512" y="188640"/>
            <a:ext cx="8964488" cy="3539430"/>
          </a:xfrm>
          <a:prstGeom prst="rect">
            <a:avLst/>
          </a:prstGeom>
        </p:spPr>
        <p:txBody>
          <a:bodyPr wrap="square">
            <a:spAutoFit/>
          </a:bodyPr>
          <a:lstStyle/>
          <a:p>
            <a:pPr algn="ctr"/>
            <a:r>
              <a:rPr lang="ru-RU" sz="3200" b="1" dirty="0" smtClean="0">
                <a:solidFill>
                  <a:srgbClr val="FF0000"/>
                </a:solidFill>
                <a:latin typeface="Calibri" pitchFamily="34" charset="0"/>
              </a:rPr>
              <a:t>Вода - жидкая, может течь и не имеет формы</a:t>
            </a:r>
          </a:p>
          <a:p>
            <a:pPr algn="just"/>
            <a:r>
              <a:rPr lang="ru-RU" sz="2400" b="1" dirty="0" smtClean="0">
                <a:solidFill>
                  <a:srgbClr val="FF0000"/>
                </a:solidFill>
                <a:latin typeface="Calibri" pitchFamily="34" charset="0"/>
              </a:rPr>
              <a:t>Цель: </a:t>
            </a:r>
            <a:r>
              <a:rPr lang="ru-RU" dirty="0" smtClean="0">
                <a:solidFill>
                  <a:schemeClr val="tx2">
                    <a:lumMod val="50000"/>
                  </a:schemeClr>
                </a:solidFill>
                <a:latin typeface="Calibri" pitchFamily="34" charset="0"/>
              </a:rPr>
              <a:t>Доказать, что вода – жидкая, может течь, не имеет формы</a:t>
            </a:r>
            <a:endParaRPr lang="ru-RU" b="1" i="1" dirty="0" smtClean="0">
              <a:solidFill>
                <a:schemeClr val="tx2">
                  <a:lumMod val="50000"/>
                </a:schemeClr>
              </a:solidFill>
              <a:latin typeface="Calibri" pitchFamily="34" charset="0"/>
            </a:endParaRPr>
          </a:p>
          <a:p>
            <a:pPr algn="just"/>
            <a:r>
              <a:rPr lang="ru-RU" sz="2400" b="1" dirty="0" smtClean="0">
                <a:solidFill>
                  <a:srgbClr val="FF0000"/>
                </a:solidFill>
                <a:latin typeface="Calibri" pitchFamily="34" charset="0"/>
              </a:rPr>
              <a:t>Материалы: </a:t>
            </a:r>
            <a:r>
              <a:rPr lang="ru-RU" dirty="0" smtClean="0">
                <a:solidFill>
                  <a:schemeClr val="tx2">
                    <a:lumMod val="50000"/>
                  </a:schemeClr>
                </a:solidFill>
                <a:latin typeface="Calibri" pitchFamily="34" charset="0"/>
              </a:rPr>
              <a:t>Пустой стакан, стакан с водой, сосуды различной формы</a:t>
            </a:r>
          </a:p>
          <a:p>
            <a:pPr algn="just"/>
            <a:r>
              <a:rPr lang="ru-RU" dirty="0" smtClean="0">
                <a:solidFill>
                  <a:schemeClr val="tx2">
                    <a:lumMod val="50000"/>
                  </a:schemeClr>
                </a:solidFill>
                <a:latin typeface="Calibri" pitchFamily="34" charset="0"/>
              </a:rPr>
              <a:t> Дайте детям два стаканчика - один с водой, другой - пустой, и пред­ложите аккуратно перелить воду из одного в другой. Льется вода? Поче­му? Потому что она жидкая. Если бы вода не была жидкой, то она не смогла бы течь в реках и ручейках, не текла бы из крана.</a:t>
            </a:r>
          </a:p>
          <a:p>
            <a:pPr algn="just"/>
            <a:r>
              <a:rPr lang="ru-RU" dirty="0" smtClean="0">
                <a:solidFill>
                  <a:schemeClr val="tx2">
                    <a:lumMod val="50000"/>
                  </a:schemeClr>
                </a:solidFill>
                <a:latin typeface="Calibri" pitchFamily="34" charset="0"/>
              </a:rPr>
              <a:t>Поскольку вода жидкая, может течь, ее называют жидкостью. Теперь предложить переливать воду в сосуды различных форм. Что происходит с водой, какую форму она принимает ?</a:t>
            </a:r>
          </a:p>
          <a:p>
            <a:r>
              <a:rPr lang="ru-RU" dirty="0" smtClean="0">
                <a:latin typeface="Calibri" pitchFamily="34" charset="0"/>
              </a:rPr>
              <a:t> </a:t>
            </a:r>
            <a:endParaRPr lang="ru-RU" dirty="0">
              <a:latin typeface="Calibri" pitchFamily="34" charset="0"/>
            </a:endParaRPr>
          </a:p>
        </p:txBody>
      </p:sp>
      <p:pic>
        <p:nvPicPr>
          <p:cNvPr id="19458" name="Picture 2" descr="https://im1-tub-ru.yandex.net/i?id=13448e88553dc2bf0516ceb3b8c6ecd5&amp;n=33&amp;h=215&amp;w=323"/>
          <p:cNvPicPr>
            <a:picLocks noChangeAspect="1" noChangeArrowheads="1"/>
          </p:cNvPicPr>
          <p:nvPr/>
        </p:nvPicPr>
        <p:blipFill>
          <a:blip r:embed="rId3" cstate="print"/>
          <a:srcRect/>
          <a:stretch>
            <a:fillRect/>
          </a:stretch>
        </p:blipFill>
        <p:spPr bwMode="auto">
          <a:xfrm>
            <a:off x="4139952" y="3645024"/>
            <a:ext cx="4752528" cy="30243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179512" y="0"/>
            <a:ext cx="8640960" cy="3816429"/>
          </a:xfrm>
          <a:prstGeom prst="rect">
            <a:avLst/>
          </a:prstGeom>
        </p:spPr>
        <p:txBody>
          <a:bodyPr wrap="square">
            <a:spAutoFit/>
          </a:bodyPr>
          <a:lstStyle/>
          <a:p>
            <a:pPr algn="ctr"/>
            <a:r>
              <a:rPr lang="ru-RU" sz="3200" b="1" dirty="0" smtClean="0">
                <a:solidFill>
                  <a:srgbClr val="FF0000"/>
                </a:solidFill>
                <a:latin typeface="Calibri" pitchFamily="34" charset="0"/>
              </a:rPr>
              <a:t>Куда делась вода? </a:t>
            </a:r>
          </a:p>
          <a:p>
            <a:pPr algn="just"/>
            <a:r>
              <a:rPr lang="ru-RU" sz="2400" b="1" dirty="0" smtClean="0">
                <a:solidFill>
                  <a:srgbClr val="FF0000"/>
                </a:solidFill>
                <a:latin typeface="Calibri" pitchFamily="34" charset="0"/>
              </a:rPr>
              <a:t>Цель:</a:t>
            </a:r>
            <a:r>
              <a:rPr lang="ru-RU" sz="2400" dirty="0" smtClean="0">
                <a:solidFill>
                  <a:srgbClr val="FF0000"/>
                </a:solidFill>
                <a:latin typeface="Calibri" pitchFamily="34" charset="0"/>
              </a:rPr>
              <a:t> </a:t>
            </a:r>
            <a:r>
              <a:rPr lang="ru-RU" dirty="0" smtClean="0">
                <a:solidFill>
                  <a:schemeClr val="tx2">
                    <a:lumMod val="50000"/>
                  </a:schemeClr>
                </a:solidFill>
                <a:latin typeface="Calibri" pitchFamily="34" charset="0"/>
              </a:rPr>
              <a:t>выявить процесс испарения воды, зависимость скорости испарения от условий (открытая и закрытая поверхность воды). </a:t>
            </a:r>
          </a:p>
          <a:p>
            <a:pPr algn="just"/>
            <a:r>
              <a:rPr lang="ru-RU" sz="2400" b="1" dirty="0" smtClean="0">
                <a:solidFill>
                  <a:srgbClr val="FF0000"/>
                </a:solidFill>
                <a:latin typeface="Calibri" pitchFamily="34" charset="0"/>
              </a:rPr>
              <a:t>Материал:</a:t>
            </a:r>
            <a:r>
              <a:rPr lang="ru-RU" sz="2400" dirty="0" smtClean="0">
                <a:solidFill>
                  <a:srgbClr val="FF0000"/>
                </a:solidFill>
                <a:latin typeface="Calibri" pitchFamily="34" charset="0"/>
              </a:rPr>
              <a:t> </a:t>
            </a:r>
            <a:r>
              <a:rPr lang="ru-RU" dirty="0" smtClean="0">
                <a:solidFill>
                  <a:schemeClr val="tx2">
                    <a:lumMod val="50000"/>
                  </a:schemeClr>
                </a:solidFill>
                <a:latin typeface="Calibri" pitchFamily="34" charset="0"/>
              </a:rPr>
              <a:t>две мерные одинаковые ёмкости. </a:t>
            </a:r>
          </a:p>
          <a:p>
            <a:pPr algn="just"/>
            <a:r>
              <a:rPr lang="ru-RU" dirty="0" smtClean="0">
                <a:solidFill>
                  <a:schemeClr val="tx2">
                    <a:lumMod val="50000"/>
                  </a:schemeClr>
                </a:solidFill>
                <a:latin typeface="Calibri" pitchFamily="34" charset="0"/>
              </a:rPr>
              <a:t>        Дети наливают равное количество воды в ёмкости; вместе с воспитателем делают отметку уровня; одну банку закрывают плотно крышкой, другую - оставляют открытой; обе банки ставят на подоконник. </a:t>
            </a:r>
          </a:p>
          <a:p>
            <a:pPr algn="just"/>
            <a:r>
              <a:rPr lang="ru-RU" dirty="0" smtClean="0">
                <a:solidFill>
                  <a:schemeClr val="tx2">
                    <a:lumMod val="50000"/>
                  </a:schemeClr>
                </a:solidFill>
                <a:latin typeface="Calibri" pitchFamily="34" charset="0"/>
              </a:rPr>
              <a:t>В течение недели наблюдают процесс испарения, делая отметки на стенках ёмкостей и фиксируя результаты в дневнике наблюдений. Обсуждают, изменилось ли количество воды (уровень воды стал ниже отметки), куда исчезла вода с открытой банки (частицы воды поднялись с поверхности в воздух). Когда ёмкость закрыты, испарение слабое (частицы воды не могут испариться с закрытого сосуда). </a:t>
            </a:r>
            <a:endParaRPr lang="ru-RU" dirty="0">
              <a:solidFill>
                <a:schemeClr val="tx2">
                  <a:lumMod val="50000"/>
                </a:schemeClr>
              </a:solidFill>
              <a:latin typeface="Calibri" pitchFamily="34" charset="0"/>
            </a:endParaRPr>
          </a:p>
        </p:txBody>
      </p:sp>
      <p:pic>
        <p:nvPicPr>
          <p:cNvPr id="5" name="Picture 2" descr="C:\Users\Татьяна\Desktop\evaporation2.jpg"/>
          <p:cNvPicPr>
            <a:picLocks noChangeAspect="1" noChangeArrowheads="1"/>
          </p:cNvPicPr>
          <p:nvPr/>
        </p:nvPicPr>
        <p:blipFill>
          <a:blip r:embed="rId3" cstate="print"/>
          <a:srcRect/>
          <a:stretch>
            <a:fillRect/>
          </a:stretch>
        </p:blipFill>
        <p:spPr bwMode="auto">
          <a:xfrm>
            <a:off x="3995936" y="4005064"/>
            <a:ext cx="4824412" cy="2564904"/>
          </a:xfrm>
          <a:prstGeom prst="rect">
            <a:avLst/>
          </a:prstGeom>
          <a:noFill/>
          <a:ln w="9525">
            <a:noFill/>
            <a:miter lim="800000"/>
            <a:headEnd/>
            <a:tailEnd/>
          </a:ln>
        </p:spPr>
      </p:pic>
      <p:pic>
        <p:nvPicPr>
          <p:cNvPr id="21506" name="Picture 2" descr="http://www.playing-field.ru/img/2015/052104/4157262"/>
          <p:cNvPicPr>
            <a:picLocks noChangeAspect="1" noChangeArrowheads="1"/>
          </p:cNvPicPr>
          <p:nvPr/>
        </p:nvPicPr>
        <p:blipFill>
          <a:blip r:embed="rId4" cstate="print"/>
          <a:srcRect/>
          <a:stretch>
            <a:fillRect/>
          </a:stretch>
        </p:blipFill>
        <p:spPr bwMode="auto">
          <a:xfrm>
            <a:off x="-252536" y="3573016"/>
            <a:ext cx="4968552" cy="32849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179512" y="0"/>
            <a:ext cx="8784976" cy="3539430"/>
          </a:xfrm>
          <a:prstGeom prst="rect">
            <a:avLst/>
          </a:prstGeom>
        </p:spPr>
        <p:txBody>
          <a:bodyPr wrap="square">
            <a:spAutoFit/>
          </a:bodyPr>
          <a:lstStyle/>
          <a:p>
            <a:pPr algn="ctr"/>
            <a:r>
              <a:rPr lang="ru-RU" sz="3200" b="1" dirty="0" smtClean="0">
                <a:solidFill>
                  <a:srgbClr val="FF0000"/>
                </a:solidFill>
                <a:latin typeface="Calibri" pitchFamily="34" charset="0"/>
              </a:rPr>
              <a:t>Окрашивание воды</a:t>
            </a:r>
          </a:p>
          <a:p>
            <a:pPr algn="just"/>
            <a:r>
              <a:rPr lang="ru-RU" sz="2400" b="1" dirty="0" smtClean="0">
                <a:solidFill>
                  <a:srgbClr val="FF0000"/>
                </a:solidFill>
                <a:latin typeface="Calibri" pitchFamily="34" charset="0"/>
              </a:rPr>
              <a:t>Цель:</a:t>
            </a:r>
            <a:r>
              <a:rPr lang="ru-RU" sz="2400" dirty="0" smtClean="0">
                <a:solidFill>
                  <a:srgbClr val="FF0000"/>
                </a:solidFill>
                <a:latin typeface="Calibri" pitchFamily="34" charset="0"/>
              </a:rPr>
              <a:t> </a:t>
            </a:r>
            <a:r>
              <a:rPr lang="ru-RU" dirty="0" smtClean="0">
                <a:solidFill>
                  <a:srgbClr val="002060"/>
                </a:solidFill>
                <a:latin typeface="Calibri" pitchFamily="34" charset="0"/>
              </a:rPr>
              <a:t>выявить свойства воды: вода может быть тёплой и холодной, некоторые вещества растворяются в воде. Чем больше этого вещества, тем интенсивнее цвет; чем теплее вода, тем быстрее растворяется вещество. </a:t>
            </a:r>
          </a:p>
          <a:p>
            <a:pPr algn="just"/>
            <a:r>
              <a:rPr lang="ru-RU" sz="2400" b="1" dirty="0" smtClean="0">
                <a:solidFill>
                  <a:srgbClr val="FF0000"/>
                </a:solidFill>
                <a:latin typeface="Calibri" pitchFamily="34" charset="0"/>
              </a:rPr>
              <a:t>Материал:</a:t>
            </a:r>
            <a:r>
              <a:rPr lang="ru-RU" sz="2400" dirty="0" smtClean="0">
                <a:solidFill>
                  <a:srgbClr val="FF0000"/>
                </a:solidFill>
                <a:latin typeface="Calibri" pitchFamily="34" charset="0"/>
              </a:rPr>
              <a:t> </a:t>
            </a:r>
            <a:r>
              <a:rPr lang="ru-RU" dirty="0" smtClean="0">
                <a:solidFill>
                  <a:srgbClr val="002060"/>
                </a:solidFill>
                <a:latin typeface="Calibri" pitchFamily="34" charset="0"/>
              </a:rPr>
              <a:t>ёмкости с водой (холодной и тёплой), краска, палочки для размешивания, мерные стаканчики. </a:t>
            </a:r>
          </a:p>
          <a:p>
            <a:pPr algn="just"/>
            <a:r>
              <a:rPr lang="ru-RU" dirty="0" smtClean="0">
                <a:solidFill>
                  <a:srgbClr val="002060"/>
                </a:solidFill>
                <a:latin typeface="Calibri" pitchFamily="34" charset="0"/>
              </a:rPr>
              <a:t>        Взрослый и дети рассматривают в воде 2-3 предмета, выясняют, почему они хорошо видны (вода прозрачная). Далее выясняют, как можно окрасить воду (добавить краску). Взрослый предлагает окрасить воду самим (в стаканчиках с тёплой и холодной водой). В каком стаканчике краска быстрее растворится? (В стакане с тёплой водой). Как окрасится вода, если красителя будет больше? (Вода станет более окрашенной</a:t>
            </a:r>
            <a:endParaRPr lang="ru-RU" dirty="0">
              <a:solidFill>
                <a:srgbClr val="002060"/>
              </a:solidFill>
              <a:latin typeface="Calibri" pitchFamily="34" charset="0"/>
            </a:endParaRPr>
          </a:p>
        </p:txBody>
      </p:sp>
      <p:pic>
        <p:nvPicPr>
          <p:cNvPr id="20482" name="Picture 2" descr="http://jk18.ru/images/centrzdorovya1.jpg"/>
          <p:cNvPicPr>
            <a:picLocks noChangeAspect="1" noChangeArrowheads="1"/>
          </p:cNvPicPr>
          <p:nvPr/>
        </p:nvPicPr>
        <p:blipFill>
          <a:blip r:embed="rId3" cstate="print"/>
          <a:srcRect/>
          <a:stretch>
            <a:fillRect/>
          </a:stretch>
        </p:blipFill>
        <p:spPr bwMode="auto">
          <a:xfrm>
            <a:off x="0" y="3573016"/>
            <a:ext cx="9144000" cy="32849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boi.cc/uploads/11_05_2013/view/201209/oboik.ru_2752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179512" y="0"/>
            <a:ext cx="8964488" cy="3754874"/>
          </a:xfrm>
          <a:prstGeom prst="rect">
            <a:avLst/>
          </a:prstGeom>
        </p:spPr>
        <p:txBody>
          <a:bodyPr wrap="square">
            <a:spAutoFit/>
          </a:bodyPr>
          <a:lstStyle/>
          <a:p>
            <a:pPr algn="ctr"/>
            <a:r>
              <a:rPr lang="ru-RU" sz="3200" b="1" dirty="0" smtClean="0">
                <a:solidFill>
                  <a:srgbClr val="FF0000"/>
                </a:solidFill>
                <a:latin typeface="Calibri" pitchFamily="34" charset="0"/>
              </a:rPr>
              <a:t>В воде одни вещества растворяются, </a:t>
            </a:r>
          </a:p>
          <a:p>
            <a:pPr algn="ctr"/>
            <a:r>
              <a:rPr lang="ru-RU" sz="3200" b="1" dirty="0" smtClean="0">
                <a:solidFill>
                  <a:srgbClr val="FF0000"/>
                </a:solidFill>
                <a:latin typeface="Calibri" pitchFamily="34" charset="0"/>
              </a:rPr>
              <a:t>другие не растворяются</a:t>
            </a:r>
            <a:endParaRPr lang="ru-RU" sz="3200" dirty="0" smtClean="0">
              <a:solidFill>
                <a:srgbClr val="FF0000"/>
              </a:solidFill>
              <a:latin typeface="Calibri" pitchFamily="34" charset="0"/>
            </a:endParaRPr>
          </a:p>
          <a:p>
            <a:pPr algn="just"/>
            <a:r>
              <a:rPr lang="ru-RU" sz="2400" b="1" dirty="0" smtClean="0">
                <a:solidFill>
                  <a:srgbClr val="FF0000"/>
                </a:solidFill>
                <a:latin typeface="Calibri" pitchFamily="34" charset="0"/>
              </a:rPr>
              <a:t>Цель</a:t>
            </a:r>
            <a:r>
              <a:rPr lang="ru-RU" b="1" dirty="0" smtClean="0">
                <a:solidFill>
                  <a:srgbClr val="FF0000"/>
                </a:solidFill>
                <a:latin typeface="Calibri" pitchFamily="34" charset="0"/>
              </a:rPr>
              <a:t>:</a:t>
            </a:r>
            <a:r>
              <a:rPr lang="ru-RU" dirty="0" smtClean="0">
                <a:solidFill>
                  <a:srgbClr val="FF0000"/>
                </a:solidFill>
                <a:latin typeface="Calibri" pitchFamily="34" charset="0"/>
              </a:rPr>
              <a:t> </a:t>
            </a:r>
            <a:r>
              <a:rPr lang="ru-RU" dirty="0" smtClean="0">
                <a:solidFill>
                  <a:schemeClr val="tx2">
                    <a:lumMod val="50000"/>
                  </a:schemeClr>
                </a:solidFill>
                <a:latin typeface="Calibri" pitchFamily="34" charset="0"/>
              </a:rPr>
              <a:t>закрепить понимание того, что вещества в воде не исчезают, а растворяются.</a:t>
            </a:r>
          </a:p>
          <a:p>
            <a:pPr algn="just"/>
            <a:r>
              <a:rPr lang="ru-RU" sz="2400" b="1" dirty="0" smtClean="0">
                <a:solidFill>
                  <a:srgbClr val="FF0000"/>
                </a:solidFill>
                <a:latin typeface="Calibri" pitchFamily="34" charset="0"/>
              </a:rPr>
              <a:t>Материалы:</a:t>
            </a:r>
            <a:r>
              <a:rPr lang="ru-RU" sz="2400" dirty="0" smtClean="0">
                <a:solidFill>
                  <a:srgbClr val="FF0000"/>
                </a:solidFill>
                <a:latin typeface="Calibri" pitchFamily="34" charset="0"/>
              </a:rPr>
              <a:t> </a:t>
            </a:r>
            <a:r>
              <a:rPr lang="ru-RU" dirty="0" smtClean="0">
                <a:solidFill>
                  <a:schemeClr val="tx2">
                    <a:lumMod val="50000"/>
                  </a:schemeClr>
                </a:solidFill>
                <a:latin typeface="Calibri" pitchFamily="34" charset="0"/>
              </a:rPr>
              <a:t>стаканы с водой, песок, сахарный песок, акварельные краски, ложечки</a:t>
            </a:r>
          </a:p>
          <a:p>
            <a:pPr algn="just"/>
            <a:r>
              <a:rPr lang="ru-RU" dirty="0" smtClean="0">
                <a:solidFill>
                  <a:schemeClr val="tx2">
                    <a:lumMod val="50000"/>
                  </a:schemeClr>
                </a:solidFill>
                <a:latin typeface="Calibri" pitchFamily="34" charset="0"/>
              </a:rPr>
              <a:t>Возьмите два стаканчика с водой. В один из них дети положат обыч­ный песок и попробуют размешать его ложкой. Что получается? Раство­рился песок или нет? Возьмем другой стаканчик и насыплем в него ло­жечку сахарного песка, размешаем его. Что теперь произошло? В каком из стаканчиков песок растворился? Предложите детям размешать акварельную краску в стаканчике с водой. Желательно, чтобы у каждого ребенка была своя краска, тогда вы получите целый набор разноцветной воды. Почему вода стала цветной? Краска в ней растворилась.</a:t>
            </a:r>
            <a:endParaRPr lang="ru-RU" dirty="0">
              <a:solidFill>
                <a:schemeClr val="tx2">
                  <a:lumMod val="50000"/>
                </a:schemeClr>
              </a:solidFill>
              <a:latin typeface="Calibri" pitchFamily="34" charset="0"/>
            </a:endParaRPr>
          </a:p>
        </p:txBody>
      </p:sp>
      <p:pic>
        <p:nvPicPr>
          <p:cNvPr id="21508" name="Picture 4" descr="http://i.t30p.ru/152z"/>
          <p:cNvPicPr>
            <a:picLocks noChangeAspect="1" noChangeArrowheads="1"/>
          </p:cNvPicPr>
          <p:nvPr/>
        </p:nvPicPr>
        <p:blipFill>
          <a:blip r:embed="rId3" cstate="print"/>
          <a:srcRect/>
          <a:stretch>
            <a:fillRect/>
          </a:stretch>
        </p:blipFill>
        <p:spPr bwMode="auto">
          <a:xfrm>
            <a:off x="0" y="3717032"/>
            <a:ext cx="9144000" cy="314096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2152</Words>
  <Application>Microsoft Office PowerPoint</Application>
  <PresentationFormat>Экран (4:3)</PresentationFormat>
  <Paragraphs>150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Terabait</dc:creator>
  <cp:lastModifiedBy>User-TN2020</cp:lastModifiedBy>
  <cp:revision>25</cp:revision>
  <dcterms:created xsi:type="dcterms:W3CDTF">2016-09-19T11:25:16Z</dcterms:created>
  <dcterms:modified xsi:type="dcterms:W3CDTF">2024-02-22T08:26:19Z</dcterms:modified>
</cp:coreProperties>
</file>