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7" r:id="rId2"/>
    <p:sldId id="263" r:id="rId3"/>
    <p:sldId id="273" r:id="rId4"/>
    <p:sldId id="270" r:id="rId5"/>
    <p:sldId id="271" r:id="rId6"/>
    <p:sldId id="269" r:id="rId7"/>
    <p:sldId id="268" r:id="rId8"/>
    <p:sldId id="267" r:id="rId9"/>
    <p:sldId id="265" r:id="rId10"/>
    <p:sldId id="259" r:id="rId11"/>
    <p:sldId id="262" r:id="rId12"/>
    <p:sldId id="266" r:id="rId13"/>
    <p:sldId id="274" r:id="rId14"/>
    <p:sldId id="264" r:id="rId15"/>
    <p:sldId id="272" r:id="rId16"/>
    <p:sldId id="275" r:id="rId17"/>
    <p:sldId id="282" r:id="rId18"/>
    <p:sldId id="277" r:id="rId19"/>
    <p:sldId id="280" r:id="rId20"/>
    <p:sldId id="285" r:id="rId21"/>
    <p:sldId id="286" r:id="rId22"/>
    <p:sldId id="287" r:id="rId23"/>
    <p:sldId id="288" r:id="rId24"/>
    <p:sldId id="279" r:id="rId25"/>
    <p:sldId id="281" r:id="rId26"/>
    <p:sldId id="289" r:id="rId27"/>
    <p:sldId id="290" r:id="rId28"/>
    <p:sldId id="284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34555" autoAdjust="0"/>
    <p:restoredTop sz="94659" autoAdjust="0"/>
  </p:normalViewPr>
  <p:slideViewPr>
    <p:cSldViewPr>
      <p:cViewPr varScale="1">
        <p:scale>
          <a:sx n="70" d="100"/>
          <a:sy n="70" d="100"/>
        </p:scale>
        <p:origin x="-492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DFAAFF-F123-4C38-91EA-28734CBF94CF}" type="datetimeFigureOut">
              <a:rPr lang="ru-RU" smtClean="0"/>
              <a:pPr/>
              <a:t>23.03.2023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80FD5D-CEE1-4F44-B27E-4C7E01A88F8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0FD5D-CEE1-4F44-B27E-4C7E01A88F8B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8AB05-C88B-4247-A373-3572BB4DAD76}" type="datetimeFigureOut">
              <a:rPr lang="ru-RU" smtClean="0"/>
              <a:pPr/>
              <a:t>23.03.2023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1651F-DC85-4EA1-9698-CFD8E676CE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8AB05-C88B-4247-A373-3572BB4DAD76}" type="datetimeFigureOut">
              <a:rPr lang="ru-RU" smtClean="0"/>
              <a:pPr/>
              <a:t>23.03.2023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1651F-DC85-4EA1-9698-CFD8E676CE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8AB05-C88B-4247-A373-3572BB4DAD76}" type="datetimeFigureOut">
              <a:rPr lang="ru-RU" smtClean="0"/>
              <a:pPr/>
              <a:t>23.03.2023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1651F-DC85-4EA1-9698-CFD8E676CE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8AB05-C88B-4247-A373-3572BB4DAD76}" type="datetimeFigureOut">
              <a:rPr lang="ru-RU" smtClean="0"/>
              <a:pPr/>
              <a:t>23.03.2023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1651F-DC85-4EA1-9698-CFD8E676CE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8AB05-C88B-4247-A373-3572BB4DAD76}" type="datetimeFigureOut">
              <a:rPr lang="ru-RU" smtClean="0"/>
              <a:pPr/>
              <a:t>23.03.2023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1651F-DC85-4EA1-9698-CFD8E676CE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8AB05-C88B-4247-A373-3572BB4DAD76}" type="datetimeFigureOut">
              <a:rPr lang="ru-RU" smtClean="0"/>
              <a:pPr/>
              <a:t>23.03.2023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1651F-DC85-4EA1-9698-CFD8E676CE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8AB05-C88B-4247-A373-3572BB4DAD76}" type="datetimeFigureOut">
              <a:rPr lang="ru-RU" smtClean="0"/>
              <a:pPr/>
              <a:t>23.03.2023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1651F-DC85-4EA1-9698-CFD8E676CE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8AB05-C88B-4247-A373-3572BB4DAD76}" type="datetimeFigureOut">
              <a:rPr lang="ru-RU" smtClean="0"/>
              <a:pPr/>
              <a:t>23.03.2023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1651F-DC85-4EA1-9698-CFD8E676CE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8AB05-C88B-4247-A373-3572BB4DAD76}" type="datetimeFigureOut">
              <a:rPr lang="ru-RU" smtClean="0"/>
              <a:pPr/>
              <a:t>23.03.2023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1651F-DC85-4EA1-9698-CFD8E676CE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8AB05-C88B-4247-A373-3572BB4DAD76}" type="datetimeFigureOut">
              <a:rPr lang="ru-RU" smtClean="0"/>
              <a:pPr/>
              <a:t>23.03.2023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1651F-DC85-4EA1-9698-CFD8E676CE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8AB05-C88B-4247-A373-3572BB4DAD76}" type="datetimeFigureOut">
              <a:rPr lang="ru-RU" smtClean="0"/>
              <a:pPr/>
              <a:t>23.03.2023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1651F-DC85-4EA1-9698-CFD8E676CE7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8AB05-C88B-4247-A373-3572BB4DAD76}" type="datetimeFigureOut">
              <a:rPr lang="ru-RU" smtClean="0"/>
              <a:pPr/>
              <a:t>23.03.2023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1651F-DC85-4EA1-9698-CFD8E676CE7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gif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gif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gif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gif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7" Type="http://schemas.openxmlformats.org/officeDocument/2006/relationships/image" Target="../media/image15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gif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15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11" Type="http://schemas.openxmlformats.org/officeDocument/2006/relationships/image" Target="../media/image58.gif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jpeg"/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11" Type="http://schemas.openxmlformats.org/officeDocument/2006/relationships/image" Target="../media/image67.png"/><Relationship Id="rId5" Type="http://schemas.openxmlformats.org/officeDocument/2006/relationships/image" Target="../media/image61.jpeg"/><Relationship Id="rId15" Type="http://schemas.openxmlformats.org/officeDocument/2006/relationships/image" Target="../media/image71.jpeg"/><Relationship Id="rId10" Type="http://schemas.openxmlformats.org/officeDocument/2006/relationships/image" Target="../media/image66.png"/><Relationship Id="rId4" Type="http://schemas.openxmlformats.org/officeDocument/2006/relationships/image" Target="../media/image60.jpeg"/><Relationship Id="rId9" Type="http://schemas.openxmlformats.org/officeDocument/2006/relationships/image" Target="../media/image65.png"/><Relationship Id="rId14" Type="http://schemas.openxmlformats.org/officeDocument/2006/relationships/image" Target="../media/image7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gif"/><Relationship Id="rId5" Type="http://schemas.openxmlformats.org/officeDocument/2006/relationships/image" Target="../media/image74.gif"/><Relationship Id="rId4" Type="http://schemas.openxmlformats.org/officeDocument/2006/relationships/image" Target="../media/image7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6.gif"/><Relationship Id="rId7" Type="http://schemas.openxmlformats.org/officeDocument/2006/relationships/image" Target="../media/image57.jpeg"/><Relationship Id="rId12" Type="http://schemas.openxmlformats.org/officeDocument/2006/relationships/image" Target="../media/image80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11" Type="http://schemas.openxmlformats.org/officeDocument/2006/relationships/image" Target="../media/image79.gif"/><Relationship Id="rId5" Type="http://schemas.openxmlformats.org/officeDocument/2006/relationships/image" Target="../media/image5.jpeg"/><Relationship Id="rId10" Type="http://schemas.openxmlformats.org/officeDocument/2006/relationships/image" Target="../media/image78.gif"/><Relationship Id="rId4" Type="http://schemas.openxmlformats.org/officeDocument/2006/relationships/image" Target="../media/image10.jpeg"/><Relationship Id="rId9" Type="http://schemas.openxmlformats.org/officeDocument/2006/relationships/image" Target="../media/image77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55.jpeg"/><Relationship Id="rId4" Type="http://schemas.openxmlformats.org/officeDocument/2006/relationships/image" Target="../media/image1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gif"/><Relationship Id="rId4" Type="http://schemas.openxmlformats.org/officeDocument/2006/relationships/image" Target="../media/image85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gif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8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11" Type="http://schemas.openxmlformats.org/officeDocument/2006/relationships/image" Target="../media/image98.jpeg"/><Relationship Id="rId5" Type="http://schemas.openxmlformats.org/officeDocument/2006/relationships/image" Target="../media/image92.jpeg"/><Relationship Id="rId10" Type="http://schemas.openxmlformats.org/officeDocument/2006/relationships/image" Target="../media/image97.gif"/><Relationship Id="rId4" Type="http://schemas.openxmlformats.org/officeDocument/2006/relationships/image" Target="../media/image91.jpeg"/><Relationship Id="rId9" Type="http://schemas.openxmlformats.org/officeDocument/2006/relationships/image" Target="../media/image9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gif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gif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АНИМАЦИИ\img11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857356" y="1785926"/>
            <a:ext cx="62151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Комнатные растения 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способы 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ухода за </a:t>
            </a: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ними»</a:t>
            </a:r>
            <a:endParaRPr lang="ru-RU" sz="2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214942" y="5072074"/>
            <a:ext cx="34290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1643042" y="571480"/>
            <a:ext cx="60007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50838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2786050" y="785794"/>
            <a:ext cx="378621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50838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Презентация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643306" y="6072206"/>
            <a:ext cx="135732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г. Сызрань</a:t>
            </a:r>
            <a:r>
              <a:rPr lang="ru-RU" sz="120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2022</a:t>
            </a:r>
            <a:endParaRPr lang="ru-RU" sz="12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86248" y="485776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Презентация подготовлена </a:t>
            </a:r>
          </a:p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воспитателем СП «Детский сад №3</a:t>
            </a:r>
          </a:p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г.о. Сызрань»</a:t>
            </a:r>
          </a:p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Гололобовой Натальей Федоровной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https://media.dumazahrada.cz/photos/2019/11/18/74178-vanocni-kvetiny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2571744"/>
            <a:ext cx="3214710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АНИМАЦИИ\img11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https://1.bp.blogspot.com/-U9UaDu9zfMw/Xqf1yLXurEI/AAAAAAAAAQQ/RQX--DyT1bspQfd6SA9O6xt2XP8zssKxgCLcBGAsYHQ/s1600/hello_html_m4ad81280.jpg"/>
          <p:cNvPicPr/>
          <p:nvPr/>
        </p:nvPicPr>
        <p:blipFill>
          <a:blip r:embed="rId3" cstate="print"/>
          <a:srcRect l="4396"/>
          <a:stretch>
            <a:fillRect/>
          </a:stretch>
        </p:blipFill>
        <p:spPr bwMode="auto">
          <a:xfrm>
            <a:off x="2071670" y="1643050"/>
            <a:ext cx="6500858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" descr="C:\Users\admin\Desktop\АНИМАЦИИ\571544766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71744"/>
            <a:ext cx="2357454" cy="285752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АНИМАЦИИ\img11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https://ds05.infourok.ru/uploads/ex/0d25/001012b4-12f7303e/img9.jpg"/>
          <p:cNvPicPr/>
          <p:nvPr/>
        </p:nvPicPr>
        <p:blipFill>
          <a:blip r:embed="rId3" cstate="print"/>
          <a:srcRect l="22846" t="63925" r="22846" b="12402"/>
          <a:stretch>
            <a:fillRect/>
          </a:stretch>
        </p:blipFill>
        <p:spPr bwMode="auto">
          <a:xfrm>
            <a:off x="2714612" y="3929066"/>
            <a:ext cx="3714776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s://www.victoria-group.ru/upload/iblock/b3c/b3c61ca09d3bb275ff92d6bdda563a78.jpg"/>
          <p:cNvPicPr/>
          <p:nvPr/>
        </p:nvPicPr>
        <p:blipFill>
          <a:blip r:embed="rId4" cstate="print"/>
          <a:srcRect l="5869" t="9030" r="8813" b="7358"/>
          <a:stretch>
            <a:fillRect/>
          </a:stretch>
        </p:blipFill>
        <p:spPr bwMode="auto">
          <a:xfrm>
            <a:off x="6500826" y="1857364"/>
            <a:ext cx="2357454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500430" y="857232"/>
            <a:ext cx="20665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Фиалка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43174" y="2285992"/>
            <a:ext cx="37147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Хоть мы ростом </a:t>
            </a:r>
            <a:r>
              <a:rPr lang="ru-RU" sz="2400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низковаты</a:t>
            </a:r>
            <a:endParaRPr lang="ru-RU" sz="2400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Очень любят нас ребята.</a:t>
            </a:r>
          </a:p>
          <a:p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Мы целый год цветём.</a:t>
            </a:r>
          </a:p>
          <a:p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Поливайте нас в поддон</a:t>
            </a:r>
            <a:endParaRPr lang="ru-RU" sz="2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1" descr="C:\Users\admin\Desktop\АНИМАЦИИ\571544766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571744"/>
            <a:ext cx="2357454" cy="285752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143108" y="5500702"/>
            <a:ext cx="505523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Растения с бархатистыми листьями, покрыты</a:t>
            </a:r>
          </a:p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пушком, чистят сухим способом, с помощью</a:t>
            </a:r>
          </a:p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мягкой кисти или бархатной ткани.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АНИМАЦИИ\img11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https://media.dumazahrada.cz/photos/2019/11/18/74178-vanocni-kvetiny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714488"/>
            <a:ext cx="3214710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928926" y="1071546"/>
            <a:ext cx="35719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Зигокактус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(Декабрист) </a:t>
            </a:r>
            <a:endParaRPr lang="ru-RU" sz="24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57422" y="1928802"/>
            <a:ext cx="292895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Зима. Декабрь.</a:t>
            </a:r>
          </a:p>
          <a:p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Спит природа,</a:t>
            </a:r>
          </a:p>
          <a:p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тем отрадней</a:t>
            </a:r>
          </a:p>
          <a:p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Видеть на окне</a:t>
            </a:r>
          </a:p>
          <a:p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Фонтан цветов,</a:t>
            </a:r>
          </a:p>
          <a:p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Прослывший «декабристом»,</a:t>
            </a:r>
          </a:p>
          <a:p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 будто вызов</a:t>
            </a:r>
          </a:p>
          <a:p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Бросивший зиме.</a:t>
            </a:r>
            <a:endParaRPr lang="ru-RU" sz="24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https://ds05.infourok.ru/uploads/ex/0fcc/001656eb-64510ab2/img13.jpg"/>
          <p:cNvPicPr/>
          <p:nvPr/>
        </p:nvPicPr>
        <p:blipFill>
          <a:blip r:embed="rId4" cstate="print"/>
          <a:srcRect l="30516" t="67708" r="24968" b="12404"/>
          <a:stretch>
            <a:fillRect/>
          </a:stretch>
        </p:blipFill>
        <p:spPr bwMode="auto">
          <a:xfrm>
            <a:off x="4786314" y="4143380"/>
            <a:ext cx="3214710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" descr="C:\Users\admin\Desktop\АНИМАЦИИ\571544766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571744"/>
            <a:ext cx="2357454" cy="285752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\Desktop\АНИМАЦИИ\img11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https://mandarin-shop.ru/images/cms/data/dekorativno-listvennie/sansevieriya/sansevieriya_zeylanika1.jpg"/>
          <p:cNvPicPr/>
          <p:nvPr/>
        </p:nvPicPr>
        <p:blipFill>
          <a:blip r:embed="rId3" cstate="print"/>
          <a:srcRect l="23857" r="16609" b="2673"/>
          <a:stretch>
            <a:fillRect/>
          </a:stretch>
        </p:blipFill>
        <p:spPr bwMode="auto">
          <a:xfrm>
            <a:off x="6286512" y="1857364"/>
            <a:ext cx="1977691" cy="281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285984" y="1000108"/>
            <a:ext cx="46633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Сансевьера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 Щучий хвост)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86050" y="2000240"/>
            <a:ext cx="3197863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Вот цветок Щучий хвост</a:t>
            </a:r>
          </a:p>
          <a:p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Мой цветок пошел в рост.</a:t>
            </a:r>
          </a:p>
          <a:p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Хвалилась громко Вера.</a:t>
            </a:r>
          </a:p>
          <a:p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Растение без стебля – </a:t>
            </a:r>
          </a:p>
          <a:p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Это </a:t>
            </a:r>
            <a:r>
              <a:rPr lang="ru-RU" sz="20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Сансевьера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/>
          </a:p>
        </p:txBody>
      </p:sp>
      <p:pic>
        <p:nvPicPr>
          <p:cNvPr id="7" name="Рисунок 6" descr="https://ds05.infourok.ru/uploads/ex/0fcc/001656eb-64510ab2/img7.jpg"/>
          <p:cNvPicPr/>
          <p:nvPr/>
        </p:nvPicPr>
        <p:blipFill>
          <a:blip r:embed="rId4" cstate="print"/>
          <a:srcRect l="38380" t="66473" r="12629" b="11219"/>
          <a:stretch>
            <a:fillRect/>
          </a:stretch>
        </p:blipFill>
        <p:spPr bwMode="auto">
          <a:xfrm>
            <a:off x="3214678" y="4143380"/>
            <a:ext cx="3349045" cy="1144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" descr="C:\Users\admin\Desktop\АНИМАЦИИ\571544766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2786058"/>
            <a:ext cx="2357454" cy="285752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АНИМАЦИИ\img11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857356" y="500042"/>
            <a:ext cx="57150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Инструменты, и основные правила ухода за комнатными растениями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ru-RU" sz="24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admin\Desktop\АНИМАЦИИ\img5.jpg"/>
          <p:cNvPicPr/>
          <p:nvPr/>
        </p:nvPicPr>
        <p:blipFill>
          <a:blip r:embed="rId3" cstate="print"/>
          <a:srcRect l="46357" t="67284" r="21042" b="5279"/>
          <a:stretch>
            <a:fillRect/>
          </a:stretch>
        </p:blipFill>
        <p:spPr bwMode="auto">
          <a:xfrm>
            <a:off x="2500298" y="2285992"/>
            <a:ext cx="4143404" cy="2714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admin\Desktop\АНИМАЦИИ\img5.jpg"/>
          <p:cNvPicPr/>
          <p:nvPr/>
        </p:nvPicPr>
        <p:blipFill>
          <a:blip r:embed="rId3" cstate="print"/>
          <a:srcRect l="5867" t="29125" r="69187" b="46176"/>
          <a:stretch>
            <a:fillRect/>
          </a:stretch>
        </p:blipFill>
        <p:spPr bwMode="auto">
          <a:xfrm>
            <a:off x="785786" y="1928802"/>
            <a:ext cx="2049453" cy="1601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admin\Desktop\АНИМАЦИИ\img5.jpg"/>
          <p:cNvPicPr/>
          <p:nvPr/>
        </p:nvPicPr>
        <p:blipFill>
          <a:blip r:embed="rId3" cstate="print"/>
          <a:srcRect l="35978" t="28902" r="36087" b="47027"/>
          <a:stretch>
            <a:fillRect/>
          </a:stretch>
        </p:blipFill>
        <p:spPr bwMode="auto">
          <a:xfrm>
            <a:off x="6429388" y="1785926"/>
            <a:ext cx="2143140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admin\Desktop\АНИМАЦИИ\img5.jpg"/>
          <p:cNvPicPr/>
          <p:nvPr/>
        </p:nvPicPr>
        <p:blipFill>
          <a:blip r:embed="rId3" cstate="print"/>
          <a:srcRect l="69744" t="28902" r="4344" b="45467"/>
          <a:stretch>
            <a:fillRect/>
          </a:stretch>
        </p:blipFill>
        <p:spPr bwMode="auto">
          <a:xfrm>
            <a:off x="6000760" y="4214818"/>
            <a:ext cx="2357454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edasogoroda.ru/wp-content/uploads/2020/07/limon_37a63.jpg"/>
          <p:cNvPicPr/>
          <p:nvPr/>
        </p:nvPicPr>
        <p:blipFill>
          <a:blip r:embed="rId4" cstate="print"/>
          <a:srcRect t="20323" r="8478"/>
          <a:stretch>
            <a:fillRect/>
          </a:stretch>
        </p:blipFill>
        <p:spPr bwMode="auto">
          <a:xfrm>
            <a:off x="428596" y="4572008"/>
            <a:ext cx="2406098" cy="1517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714348" y="6143644"/>
            <a:ext cx="1718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опрыскивание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285852" y="3714752"/>
            <a:ext cx="818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полив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72330" y="3286124"/>
            <a:ext cx="12666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рыхление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500826" y="6000768"/>
            <a:ext cx="18011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Удаление пыли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0" name="AutoShape 2" descr="https://s0.slide-share.ru/s_slide/f22c0c5bc303c10924fed3917dc837e0/782cd622-f689-4688-825a-448cf561612e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786182" y="5000636"/>
            <a:ext cx="15937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инструменты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https://img1.picmix.com/output/stamp/thumb/5/5/4/1/181455_9be3d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0430" y="5286388"/>
            <a:ext cx="2168765" cy="143171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АНИМАЦИИ\img11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214414" y="642918"/>
            <a:ext cx="68336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Комнатным растениям необходимы</a:t>
            </a:r>
            <a:endParaRPr lang="ru-RU" sz="32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https://3d-galleru.ru/cards/3/84/om9q5ql9webu0lc/zanoza-solnyshko-risunok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1785926"/>
            <a:ext cx="1785950" cy="1571636"/>
          </a:xfrm>
          <a:prstGeom prst="rect">
            <a:avLst/>
          </a:prstGeom>
          <a:noFill/>
        </p:spPr>
      </p:pic>
      <p:pic>
        <p:nvPicPr>
          <p:cNvPr id="10" name="Рисунок 9" descr="https://im0-tub-ru.yandex.net/i?id=503d49129714aabf96b627dddd206d79&amp;n=13&amp;exp=1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8" y="1357298"/>
            <a:ext cx="1785950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 descr="https://thumbs.gfycat.com/NaiveQueasyAlabamamapturtle-size_restricted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1" y="3857628"/>
            <a:ext cx="2974678" cy="2143140"/>
          </a:xfrm>
          <a:prstGeom prst="rect">
            <a:avLst/>
          </a:prstGeom>
          <a:noFill/>
        </p:spPr>
      </p:pic>
      <p:pic>
        <p:nvPicPr>
          <p:cNvPr id="12" name="Рисунок 11" descr="https://static4.depositphotos.com/1000459/302/i/950/depositphotos_3024525-stock-photo-a-plant.jpg"/>
          <p:cNvPicPr/>
          <p:nvPr/>
        </p:nvPicPr>
        <p:blipFill>
          <a:blip r:embed="rId6" cstate="print"/>
          <a:srcRect l="10408" r="11622" b="9633"/>
          <a:stretch>
            <a:fillRect/>
          </a:stretch>
        </p:blipFill>
        <p:spPr bwMode="auto">
          <a:xfrm>
            <a:off x="6429388" y="3571876"/>
            <a:ext cx="1785950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6643702" y="1428736"/>
            <a:ext cx="6646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вода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00034" y="3286124"/>
            <a:ext cx="23042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Солнце (свет, тепло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)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571472" y="5929330"/>
            <a:ext cx="164304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Чистый воздух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286512" y="5143512"/>
            <a:ext cx="22145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Почва , богатая питательными веществами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500430" y="3143248"/>
            <a:ext cx="250033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Я, ребята для цветка</a:t>
            </a:r>
          </a:p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Воды заранее припасла:</a:t>
            </a:r>
          </a:p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Стала теплою вода – </a:t>
            </a:r>
          </a:p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цветка не холодна.</a:t>
            </a:r>
          </a:p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 водички наберу,</a:t>
            </a:r>
          </a:p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цветок полью</a:t>
            </a:r>
          </a:p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 воды немного лью.</a:t>
            </a:r>
          </a:p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Лишняя вода вредна,</a:t>
            </a:r>
          </a:p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 и засуха – беда!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" descr="C:\Users\admin\Desktop\АНИМАЦИИ\571544766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00430" y="1214422"/>
            <a:ext cx="1643074" cy="199160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admin\Desktop\АНИМАЦИИ\img11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C:\Users\admin\Desktop\АНИМАЦИИ\c8bb7e756fbb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452657"/>
            <a:ext cx="2643206" cy="4405343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000364" y="642918"/>
            <a:ext cx="31037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Гимнастика для глаз</a:t>
            </a:r>
            <a:endParaRPr lang="ru-RU" sz="24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admin\Desktop\АНИМАЦИИ\i (6).jpg"/>
          <p:cNvPicPr/>
          <p:nvPr/>
        </p:nvPicPr>
        <p:blipFill>
          <a:blip r:embed="rId4" cstate="print"/>
          <a:srcRect l="3509" t="9163" r="3509" b="5029"/>
          <a:stretch>
            <a:fillRect/>
          </a:stretch>
        </p:blipFill>
        <p:spPr bwMode="auto">
          <a:xfrm>
            <a:off x="2000232" y="1785926"/>
            <a:ext cx="5000660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admin\Desktop\АНИМАЦИИ\img11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571736" y="714356"/>
            <a:ext cx="39014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Ну что ? Поиграем?</a:t>
            </a:r>
            <a:endParaRPr lang="ru-RU" sz="32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 descr="https://theslide.ru/img/thumbs/98b3bbcec88d2335c169750aefc1aead-800x.jpg"/>
          <p:cNvPicPr/>
          <p:nvPr/>
        </p:nvPicPr>
        <p:blipFill>
          <a:blip r:embed="rId3" cstate="print"/>
          <a:srcRect l="72938" t="53627" r="8831" b="11335"/>
          <a:stretch>
            <a:fillRect/>
          </a:stretch>
        </p:blipFill>
        <p:spPr bwMode="auto">
          <a:xfrm>
            <a:off x="7020272" y="1700808"/>
            <a:ext cx="648071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https://theslide.ru/img/thumbs/98b3bbcec88d2335c169750aefc1aead-800x.jpg"/>
          <p:cNvPicPr/>
          <p:nvPr/>
        </p:nvPicPr>
        <p:blipFill>
          <a:blip r:embed="rId3" cstate="print"/>
          <a:srcRect l="72938" t="53627" r="8831" b="11335"/>
          <a:stretch>
            <a:fillRect/>
          </a:stretch>
        </p:blipFill>
        <p:spPr bwMode="auto">
          <a:xfrm>
            <a:off x="7812360" y="1700808"/>
            <a:ext cx="648071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s://avatars.mds.yandex.net/get-zen_doc/1107063/pub_5c59dfc2ab700900afed7b59_5c59e05d65eca600adb648c3/scale_1200"/>
          <p:cNvPicPr/>
          <p:nvPr/>
        </p:nvPicPr>
        <p:blipFill>
          <a:blip r:embed="rId4" cstate="print"/>
          <a:srcRect l="35368" t="4607" r="36457" b="4514"/>
          <a:stretch>
            <a:fillRect/>
          </a:stretch>
        </p:blipFill>
        <p:spPr bwMode="auto">
          <a:xfrm>
            <a:off x="6588224" y="548680"/>
            <a:ext cx="2304256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 descr="https://shkola7gnomov.ru/upload/iblock/b21/b2169c05b2d58685beef95c2f0c0c366.jpg"/>
          <p:cNvPicPr/>
          <p:nvPr/>
        </p:nvPicPr>
        <p:blipFill>
          <a:blip r:embed="rId5" cstate="print"/>
          <a:srcRect l="24407" t="34124" r="60877" b="46294"/>
          <a:stretch>
            <a:fillRect/>
          </a:stretch>
        </p:blipFill>
        <p:spPr bwMode="auto">
          <a:xfrm>
            <a:off x="5292080" y="2204864"/>
            <a:ext cx="576064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26" descr="https://shkola7gnomov.ru/upload/iblock/b21/b2169c05b2d58685beef95c2f0c0c366.jpg"/>
          <p:cNvPicPr/>
          <p:nvPr/>
        </p:nvPicPr>
        <p:blipFill>
          <a:blip r:embed="rId5" cstate="print"/>
          <a:srcRect l="24407" t="34124" r="60877" b="46294"/>
          <a:stretch>
            <a:fillRect/>
          </a:stretch>
        </p:blipFill>
        <p:spPr bwMode="auto">
          <a:xfrm>
            <a:off x="4644008" y="2276872"/>
            <a:ext cx="567680" cy="783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 descr="https://shkola7gnomov.ru/upload/iblock/b21/b2169c05b2d58685beef95c2f0c0c366.jpg"/>
          <p:cNvPicPr/>
          <p:nvPr/>
        </p:nvPicPr>
        <p:blipFill>
          <a:blip r:embed="rId5" cstate="print"/>
          <a:srcRect l="24407" t="34124" r="60877" b="46294"/>
          <a:stretch>
            <a:fillRect/>
          </a:stretch>
        </p:blipFill>
        <p:spPr bwMode="auto">
          <a:xfrm>
            <a:off x="3995936" y="2276872"/>
            <a:ext cx="648072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Рисунок 28" descr="https://shkola7gnomov.ru/upload/iblock/b21/b2169c05b2d58685beef95c2f0c0c366.jpg"/>
          <p:cNvPicPr/>
          <p:nvPr/>
        </p:nvPicPr>
        <p:blipFill>
          <a:blip r:embed="rId5" cstate="print"/>
          <a:srcRect l="24407" t="34124" r="60877" b="46294"/>
          <a:stretch>
            <a:fillRect/>
          </a:stretch>
        </p:blipFill>
        <p:spPr bwMode="auto">
          <a:xfrm>
            <a:off x="5076056" y="1484784"/>
            <a:ext cx="648072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Рисунок 29" descr="https://shkola7gnomov.ru/upload/iblock/b21/b2169c05b2d58685beef95c2f0c0c366.jpg"/>
          <p:cNvPicPr/>
          <p:nvPr/>
        </p:nvPicPr>
        <p:blipFill>
          <a:blip r:embed="rId5" cstate="print"/>
          <a:srcRect l="24407" t="34124" r="60877" b="46294"/>
          <a:stretch>
            <a:fillRect/>
          </a:stretch>
        </p:blipFill>
        <p:spPr bwMode="auto">
          <a:xfrm>
            <a:off x="4355976" y="1556792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Рисунок 31" descr="https://avatars.mds.yandex.net/get-zen_doc/1107063/pub_5c59dfc2ab700900afed7b59_5c59e05d65eca600adb648c3/scale_1200"/>
          <p:cNvPicPr/>
          <p:nvPr/>
        </p:nvPicPr>
        <p:blipFill>
          <a:blip r:embed="rId4" cstate="print"/>
          <a:srcRect l="35368" t="4607" r="36457" b="4514"/>
          <a:stretch>
            <a:fillRect/>
          </a:stretch>
        </p:blipFill>
        <p:spPr bwMode="auto">
          <a:xfrm>
            <a:off x="3707904" y="692696"/>
            <a:ext cx="2520280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Рисунок 32" descr="https://theslide.ru/img/thumbs/98b3bbcec88d2335c169750aefc1aead-800x.jpg"/>
          <p:cNvPicPr/>
          <p:nvPr/>
        </p:nvPicPr>
        <p:blipFill>
          <a:blip r:embed="rId3" cstate="print"/>
          <a:srcRect l="37710" t="6720" r="39231" b="64170"/>
          <a:stretch>
            <a:fillRect/>
          </a:stretch>
        </p:blipFill>
        <p:spPr bwMode="auto">
          <a:xfrm>
            <a:off x="6588224" y="4293096"/>
            <a:ext cx="1008112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Рисунок 33" descr="https://theslide.ru/img/thumbs/98b3bbcec88d2335c169750aefc1aead-800x.jpg"/>
          <p:cNvPicPr/>
          <p:nvPr/>
        </p:nvPicPr>
        <p:blipFill>
          <a:blip r:embed="rId3" cstate="print"/>
          <a:srcRect l="37710" t="6720" r="39231" b="64170"/>
          <a:stretch>
            <a:fillRect/>
          </a:stretch>
        </p:blipFill>
        <p:spPr bwMode="auto">
          <a:xfrm>
            <a:off x="7740352" y="4293096"/>
            <a:ext cx="1008112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Рисунок 34" descr="https://theslide.ru/img/thumbs/98b3bbcec88d2335c169750aefc1aead-800x.jpg"/>
          <p:cNvPicPr/>
          <p:nvPr/>
        </p:nvPicPr>
        <p:blipFill>
          <a:blip r:embed="rId3" cstate="print"/>
          <a:srcRect l="37710" t="6720" r="39231" b="64170"/>
          <a:stretch>
            <a:fillRect/>
          </a:stretch>
        </p:blipFill>
        <p:spPr bwMode="auto">
          <a:xfrm>
            <a:off x="6516216" y="5229200"/>
            <a:ext cx="1008112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35" descr="https://theslide.ru/img/thumbs/98b3bbcec88d2335c169750aefc1aead-800x.jpg"/>
          <p:cNvPicPr/>
          <p:nvPr/>
        </p:nvPicPr>
        <p:blipFill>
          <a:blip r:embed="rId3" cstate="print"/>
          <a:srcRect l="37710" t="6720" r="39231" b="64170"/>
          <a:stretch>
            <a:fillRect/>
          </a:stretch>
        </p:blipFill>
        <p:spPr bwMode="auto">
          <a:xfrm>
            <a:off x="7668344" y="5301208"/>
            <a:ext cx="1008112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Рисунок 36" descr="https://avatars.mds.yandex.net/get-zen_doc/1107063/pub_5c59dfc2ab700900afed7b59_5c59e05d65eca600adb648c3/scale_1200"/>
          <p:cNvPicPr/>
          <p:nvPr/>
        </p:nvPicPr>
        <p:blipFill>
          <a:blip r:embed="rId4" cstate="print"/>
          <a:srcRect l="35368" t="4607" r="36457" b="4514"/>
          <a:stretch>
            <a:fillRect/>
          </a:stretch>
        </p:blipFill>
        <p:spPr bwMode="auto">
          <a:xfrm>
            <a:off x="6084168" y="3501008"/>
            <a:ext cx="3059832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 descr="https://st.depositphotos.com/3631281/5092/v/950/depositphotos_50929497-stock-illustration-houseplants-in-pots.jpg"/>
          <p:cNvPicPr/>
          <p:nvPr/>
        </p:nvPicPr>
        <p:blipFill>
          <a:blip r:embed="rId6" cstate="print"/>
          <a:srcRect l="77302" t="54181" r="2456" b="4013"/>
          <a:stretch>
            <a:fillRect/>
          </a:stretch>
        </p:blipFill>
        <p:spPr bwMode="auto">
          <a:xfrm>
            <a:off x="1691680" y="2060848"/>
            <a:ext cx="93610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Рисунок 41" descr="https://avatars.mds.yandex.net/get-zen_doc/1107063/pub_5c59dfc2ab700900afed7b59_5c59e05d65eca600adb648c3/scale_1200"/>
          <p:cNvPicPr/>
          <p:nvPr/>
        </p:nvPicPr>
        <p:blipFill>
          <a:blip r:embed="rId4" cstate="print"/>
          <a:srcRect l="35368" t="4607" r="36457" b="4514"/>
          <a:stretch>
            <a:fillRect/>
          </a:stretch>
        </p:blipFill>
        <p:spPr bwMode="auto">
          <a:xfrm>
            <a:off x="827584" y="1340768"/>
            <a:ext cx="2520280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1" descr="C:\Users\admin\Desktop\АНИМАЦИИ\571544766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000480"/>
            <a:ext cx="2357454" cy="2857520"/>
          </a:xfrm>
          <a:prstGeom prst="rect">
            <a:avLst/>
          </a:prstGeom>
          <a:noFill/>
        </p:spPr>
      </p:pic>
      <p:pic>
        <p:nvPicPr>
          <p:cNvPr id="44" name="Рисунок 43" descr="https://st.depositphotos.com/3631281/5092/v/950/depositphotos_50929497-stock-illustration-houseplants-in-pots.jpg"/>
          <p:cNvPicPr/>
          <p:nvPr/>
        </p:nvPicPr>
        <p:blipFill>
          <a:blip r:embed="rId6" cstate="print"/>
          <a:srcRect l="79979" t="4515" r="4405" b="74247"/>
          <a:stretch>
            <a:fillRect/>
          </a:stretch>
        </p:blipFill>
        <p:spPr bwMode="auto">
          <a:xfrm>
            <a:off x="4139952" y="4149080"/>
            <a:ext cx="926852" cy="1262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Рисунок 39" descr="https://st.depositphotos.com/3631281/5092/v/950/depositphotos_50929497-stock-illustration-houseplants-in-pots.jpg"/>
          <p:cNvPicPr/>
          <p:nvPr/>
        </p:nvPicPr>
        <p:blipFill>
          <a:blip r:embed="rId6" cstate="print"/>
          <a:srcRect l="79979" t="4515" r="4405" b="74247"/>
          <a:stretch>
            <a:fillRect/>
          </a:stretch>
        </p:blipFill>
        <p:spPr bwMode="auto">
          <a:xfrm>
            <a:off x="4427984" y="5301208"/>
            <a:ext cx="926852" cy="1262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 descr="https://st.depositphotos.com/3631281/5092/v/950/depositphotos_50929497-stock-illustration-houseplants-in-pots.jpg"/>
          <p:cNvPicPr/>
          <p:nvPr/>
        </p:nvPicPr>
        <p:blipFill>
          <a:blip r:embed="rId6" cstate="print"/>
          <a:srcRect l="79979" t="4515" r="4405" b="74247"/>
          <a:stretch>
            <a:fillRect/>
          </a:stretch>
        </p:blipFill>
        <p:spPr bwMode="auto">
          <a:xfrm>
            <a:off x="3563888" y="5301208"/>
            <a:ext cx="926852" cy="1262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 descr="https://avatars.mds.yandex.net/get-zen_doc/1107063/pub_5c59dfc2ab700900afed7b59_5c59e05d65eca600adb648c3/scale_1200"/>
          <p:cNvPicPr/>
          <p:nvPr/>
        </p:nvPicPr>
        <p:blipFill>
          <a:blip r:embed="rId4" cstate="print"/>
          <a:srcRect l="35368" t="4607" r="36457" b="4514"/>
          <a:stretch>
            <a:fillRect/>
          </a:stretch>
        </p:blipFill>
        <p:spPr bwMode="auto">
          <a:xfrm>
            <a:off x="3059832" y="3284984"/>
            <a:ext cx="3096344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admin\Desktop\АНИМАЦИИ\img11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500298" y="714356"/>
            <a:ext cx="47116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 каких частей состоит цветок.</a:t>
            </a:r>
            <a:endParaRPr lang="ru-RU" sz="24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3" cstate="print"/>
          <a:srcRect l="6514" t="13317" r="65133" b="71106"/>
          <a:stretch>
            <a:fillRect/>
          </a:stretch>
        </p:blipFill>
        <p:spPr bwMode="auto">
          <a:xfrm>
            <a:off x="4644008" y="2204864"/>
            <a:ext cx="1432063" cy="1302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3" cstate="print"/>
          <a:srcRect l="6908" t="43621" r="65133" b="40170"/>
          <a:stretch>
            <a:fillRect/>
          </a:stretch>
        </p:blipFill>
        <p:spPr bwMode="auto">
          <a:xfrm>
            <a:off x="4716016" y="3573016"/>
            <a:ext cx="141218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3" cstate="print"/>
          <a:srcRect l="6908" t="59125" r="65133" b="24783"/>
          <a:stretch>
            <a:fillRect/>
          </a:stretch>
        </p:blipFill>
        <p:spPr bwMode="auto">
          <a:xfrm>
            <a:off x="4788024" y="5013176"/>
            <a:ext cx="1412185" cy="1361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3" cstate="print"/>
          <a:srcRect l="44694" t="12366" b="24019"/>
          <a:stretch>
            <a:fillRect/>
          </a:stretch>
        </p:blipFill>
        <p:spPr bwMode="auto">
          <a:xfrm>
            <a:off x="1714480" y="1857364"/>
            <a:ext cx="2143140" cy="4286256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4000496" y="6143645"/>
            <a:ext cx="24288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372200" y="4221088"/>
            <a:ext cx="64807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лист 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004048" y="3140968"/>
            <a:ext cx="7200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цветок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148064" y="5949280"/>
            <a:ext cx="6272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корень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004048" y="4653136"/>
            <a:ext cx="68275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стебель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3" cstate="print"/>
          <a:srcRect l="6711" t="28821" r="65133" b="55792"/>
          <a:stretch>
            <a:fillRect/>
          </a:stretch>
        </p:blipFill>
        <p:spPr bwMode="auto">
          <a:xfrm>
            <a:off x="6084168" y="2924944"/>
            <a:ext cx="1425078" cy="1302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6" descr="https://im0-tub-ru.yandex.net/i?id=f47bf8ff19a14a3e5c17f72ed026ad43-l&amp;n=13"/>
          <p:cNvPicPr>
            <a:picLocks noChangeAspect="1" noChangeArrowheads="1"/>
          </p:cNvPicPr>
          <p:nvPr/>
        </p:nvPicPr>
        <p:blipFill>
          <a:blip r:embed="rId4" cstate="print"/>
          <a:srcRect b="10714"/>
          <a:stretch>
            <a:fillRect/>
          </a:stretch>
        </p:blipFill>
        <p:spPr bwMode="auto">
          <a:xfrm>
            <a:off x="6732240" y="1196752"/>
            <a:ext cx="2256708" cy="157163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admin\Desktop\АНИМАЦИИ\img11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000364" y="785794"/>
            <a:ext cx="33563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Угадай название цветка </a:t>
            </a:r>
            <a:endParaRPr lang="ru-RU" sz="24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72396" y="42860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57224" y="2071678"/>
            <a:ext cx="2500330" cy="100013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К . . . . С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215074" y="3071810"/>
            <a:ext cx="2500330" cy="100013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Б . . . . . Я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215074" y="5000636"/>
            <a:ext cx="2500330" cy="100013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П . .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Щ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57224" y="3571876"/>
            <a:ext cx="2500330" cy="100013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Ф . . . С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57224" y="5000636"/>
            <a:ext cx="2500330" cy="100013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А . . Э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27584" y="1988840"/>
            <a:ext cx="2520280" cy="108012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КАКТУС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827584" y="3357562"/>
            <a:ext cx="2520280" cy="122356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ФИКУС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827584" y="5013176"/>
            <a:ext cx="2500330" cy="100013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АЛОЭ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228184" y="3068960"/>
            <a:ext cx="2500330" cy="100013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БЕГОНИЯ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228184" y="5013176"/>
            <a:ext cx="2500330" cy="100013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ПЛЮЩ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928794" y="6072206"/>
            <a:ext cx="5472608" cy="57606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Название этого цветка первый звук « »,  последний « ».</a:t>
            </a:r>
            <a:endParaRPr lang="ru-RU" sz="16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Рисунок 17" descr="https://www.ikea.com/ru/ru/images/products/cactaceae-kaktus-rastenie-v-gorshke-razlichnye-rasteniya__0573870_PE667942_S5.JPG"/>
          <p:cNvPicPr/>
          <p:nvPr/>
        </p:nvPicPr>
        <p:blipFill>
          <a:blip r:embed="rId3" cstate="print"/>
          <a:srcRect l="1355" t="33965" r="67796" b="29894"/>
          <a:stretch>
            <a:fillRect/>
          </a:stretch>
        </p:blipFill>
        <p:spPr bwMode="auto">
          <a:xfrm>
            <a:off x="3428992" y="1714488"/>
            <a:ext cx="1143008" cy="1272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http://i.mycdn.me/i?r=AzEPZsRbOZEKgBhR0XGMT1Rk8g9ZxJaByWPgJBJqIo-mnaaKTM5SRkZCeTgDn6uOyic"/>
          <p:cNvPicPr/>
          <p:nvPr/>
        </p:nvPicPr>
        <p:blipFill>
          <a:blip r:embed="rId4" cstate="print"/>
          <a:srcRect l="10051" t="3679" r="7976" b="3177"/>
          <a:stretch>
            <a:fillRect/>
          </a:stretch>
        </p:blipFill>
        <p:spPr bwMode="auto">
          <a:xfrm>
            <a:off x="3500430" y="3214686"/>
            <a:ext cx="1214446" cy="130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 descr="https://avatars.mds.yandex.net/get-zen_doc/1209300/pub_5c248891ccc7d600a9c30562_5c2488b28ac44000a992f8ab/scale_1200"/>
          <p:cNvPicPr/>
          <p:nvPr/>
        </p:nvPicPr>
        <p:blipFill>
          <a:blip r:embed="rId5" cstate="print"/>
          <a:srcRect l="4374" t="6874" r="8383" b="4656"/>
          <a:stretch>
            <a:fillRect/>
          </a:stretch>
        </p:blipFill>
        <p:spPr bwMode="auto">
          <a:xfrm>
            <a:off x="3357554" y="4714884"/>
            <a:ext cx="1071570" cy="128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 descr="https://www.victoria-group.ru/upload/iblock/651/651dbce2efecf5c77441412dc50a39ae.jpg"/>
          <p:cNvPicPr/>
          <p:nvPr/>
        </p:nvPicPr>
        <p:blipFill>
          <a:blip r:embed="rId6" cstate="print"/>
          <a:srcRect l="6198" r="6136"/>
          <a:stretch>
            <a:fillRect/>
          </a:stretch>
        </p:blipFill>
        <p:spPr bwMode="auto">
          <a:xfrm>
            <a:off x="4857752" y="2714620"/>
            <a:ext cx="1285884" cy="1484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26" descr="https://blog.fnp.ae/wp-content/uploads/2017/11/English-Ivy-Plant.jpg"/>
          <p:cNvPicPr/>
          <p:nvPr/>
        </p:nvPicPr>
        <p:blipFill>
          <a:blip r:embed="rId7" cstate="print"/>
          <a:srcRect l="14741" r="12630" b="6696"/>
          <a:stretch>
            <a:fillRect/>
          </a:stretch>
        </p:blipFill>
        <p:spPr bwMode="auto">
          <a:xfrm>
            <a:off x="4786314" y="4357694"/>
            <a:ext cx="1357322" cy="1257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 descr="C:\Users\admin\Desktop\АНИМАЦИИ\GIF-f8e6ab3e0fad898f8afad45f05270157.gif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15140" y="642918"/>
            <a:ext cx="178595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9" grpId="0" animBg="1"/>
      <p:bldP spid="21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АНИМАЦИИ\img11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https://stocvetov.ru/images/cms/data/flowers/sukkulenti/aloe/arborescens/aloe_arborescens1_2.jpg"/>
          <p:cNvPicPr/>
          <p:nvPr/>
        </p:nvPicPr>
        <p:blipFill>
          <a:blip r:embed="rId3" cstate="print"/>
          <a:srcRect l="10233" t="5523" r="5802" b="15484"/>
          <a:stretch>
            <a:fillRect/>
          </a:stretch>
        </p:blipFill>
        <p:spPr bwMode="auto">
          <a:xfrm>
            <a:off x="2071670" y="500042"/>
            <a:ext cx="1643074" cy="1539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s://e7.pngegg.com/pngimages/656/937/png-clipart-rubber-fig-para-rubber-tree-houseplant-natural-rubber-plant-leaf-fig-trees.png"/>
          <p:cNvPicPr/>
          <p:nvPr/>
        </p:nvPicPr>
        <p:blipFill>
          <a:blip r:embed="rId4" cstate="print"/>
          <a:srcRect l="17896" r="17345" b="8431"/>
          <a:stretch>
            <a:fillRect/>
          </a:stretch>
        </p:blipFill>
        <p:spPr bwMode="auto">
          <a:xfrm>
            <a:off x="7143768" y="785794"/>
            <a:ext cx="1500198" cy="1636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domashniecvety.ru/wp-content/uploads/a/2/5/a257206a0e3c91a95d11b558b2ad670d.jpg"/>
          <p:cNvPicPr/>
          <p:nvPr/>
        </p:nvPicPr>
        <p:blipFill>
          <a:blip r:embed="rId5" cstate="print"/>
          <a:srcRect l="5033" t="8027" r="7307"/>
          <a:stretch>
            <a:fillRect/>
          </a:stretch>
        </p:blipFill>
        <p:spPr bwMode="auto">
          <a:xfrm>
            <a:off x="285720" y="4000504"/>
            <a:ext cx="1857388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i.mycdn.me/i?r=AzEPZsRbOZEKgBhR0XGMT1RkqmD3DxbfigZTcRSSyol1yqaKTM5SRkZCeTgDn6uOyic"/>
          <p:cNvPicPr/>
          <p:nvPr/>
        </p:nvPicPr>
        <p:blipFill>
          <a:blip r:embed="rId6" cstate="print"/>
          <a:srcRect l="9051" t="3874" r="17817" b="2663"/>
          <a:stretch>
            <a:fillRect/>
          </a:stretch>
        </p:blipFill>
        <p:spPr bwMode="auto">
          <a:xfrm>
            <a:off x="5357818" y="642918"/>
            <a:ext cx="1451827" cy="1580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s://www.ikea.com/ru/ru/images/products/hedera-helix-hedera-heliks-rastenie-v-gorshke-plyushch__0654037_pe708262_s5.jpg"/>
          <p:cNvPicPr/>
          <p:nvPr/>
        </p:nvPicPr>
        <p:blipFill>
          <a:blip r:embed="rId7" cstate="print"/>
          <a:srcRect l="1705" t="25599" r="58260" b="27385"/>
          <a:stretch>
            <a:fillRect/>
          </a:stretch>
        </p:blipFill>
        <p:spPr bwMode="auto">
          <a:xfrm>
            <a:off x="7286644" y="2714620"/>
            <a:ext cx="1451942" cy="1723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s://i2.wp.com/dybsky.ru/uploads/14146-orhideja1-5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0034" y="1643050"/>
            <a:ext cx="1500198" cy="1630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s://waysi.ru/wp-content/uploads/1/3/b/13bd29bc3df03e28f7368431aa9cf989.jpg"/>
          <p:cNvPicPr/>
          <p:nvPr/>
        </p:nvPicPr>
        <p:blipFill>
          <a:blip r:embed="rId9" cstate="print"/>
          <a:srcRect l="4031" r="5467" b="2330"/>
          <a:stretch>
            <a:fillRect/>
          </a:stretch>
        </p:blipFill>
        <p:spPr bwMode="auto">
          <a:xfrm>
            <a:off x="2571736" y="4357694"/>
            <a:ext cx="2063821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s://greensotka.ru/wp-content/uploads/2020/01/1-1.jpg"/>
          <p:cNvPicPr/>
          <p:nvPr/>
        </p:nvPicPr>
        <p:blipFill>
          <a:blip r:embed="rId10" cstate="print"/>
          <a:srcRect l="6706" r="10486"/>
          <a:stretch>
            <a:fillRect/>
          </a:stretch>
        </p:blipFill>
        <p:spPr bwMode="auto">
          <a:xfrm>
            <a:off x="4929190" y="4143380"/>
            <a:ext cx="1643074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2143108" y="2500306"/>
            <a:ext cx="392909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Комнатные растения уголка     природы в подготовительной </a:t>
            </a:r>
          </a:p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 школе группе</a:t>
            </a:r>
            <a:endParaRPr lang="ru-RU" sz="24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https://mandarin-shop.ru/images/cms/data/dekorativno-listvennie/sansevieriya/sansevieriya_zeylanika1.jpg"/>
          <p:cNvPicPr/>
          <p:nvPr/>
        </p:nvPicPr>
        <p:blipFill>
          <a:blip r:embed="rId11" cstate="print"/>
          <a:srcRect l="23857" r="16609" b="2673"/>
          <a:stretch>
            <a:fillRect/>
          </a:stretch>
        </p:blipFill>
        <p:spPr bwMode="auto">
          <a:xfrm>
            <a:off x="6143636" y="2214554"/>
            <a:ext cx="857256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s://media.dumazahrada.cz/photos/2019/11/18/74178-vanocni-kvetiny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786578" y="4572008"/>
            <a:ext cx="2000264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https://www.victoria-group.ru/upload/iblock/b3c/b3c61ca09d3bb275ff92d6bdda563a78.jpg"/>
          <p:cNvPicPr/>
          <p:nvPr/>
        </p:nvPicPr>
        <p:blipFill>
          <a:blip r:embed="rId13" cstate="print"/>
          <a:srcRect l="5869" t="9030" r="8813" b="7358"/>
          <a:stretch>
            <a:fillRect/>
          </a:stretch>
        </p:blipFill>
        <p:spPr bwMode="auto">
          <a:xfrm>
            <a:off x="3714744" y="928670"/>
            <a:ext cx="1500198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\Desktop\АНИМАЦИИ\img11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28728" y="2643182"/>
            <a:ext cx="15716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 плюща мелкие листья а у фикуса </a:t>
            </a: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крупные</a:t>
            </a:r>
            <a:endParaRPr lang="ru-RU" sz="1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71604" y="5286388"/>
            <a:ext cx="178595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 орхидеи гладкие листья а у фиалки </a:t>
            </a: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бархатистые</a:t>
            </a:r>
            <a:endParaRPr lang="ru-RU" sz="1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00562" y="5214950"/>
            <a:ext cx="17423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Фиалка низкое растение а щучий хвост </a:t>
            </a: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высокое</a:t>
            </a:r>
            <a:endParaRPr lang="ru-RU" sz="1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286512" y="3286124"/>
            <a:ext cx="25003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 фиалки короткий стебелек </a:t>
            </a:r>
          </a:p>
          <a:p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 у плюща </a:t>
            </a: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длинный стебель</a:t>
            </a:r>
            <a:endParaRPr lang="ru-RU" sz="1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8" name="Рисунок 7" descr="https://valenteshop.ru/uploads/b1f2126a58f9eb3f98833986c2f06bd5.jpg"/>
          <p:cNvPicPr/>
          <p:nvPr/>
        </p:nvPicPr>
        <p:blipFill>
          <a:blip r:embed="rId3" cstate="print"/>
          <a:srcRect l="7206" t="31024"/>
          <a:stretch>
            <a:fillRect/>
          </a:stretch>
        </p:blipFill>
        <p:spPr bwMode="auto">
          <a:xfrm rot="5400000">
            <a:off x="6718554" y="1925388"/>
            <a:ext cx="1500199" cy="79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://rasfokus.ru/images/photos/medium/ccf6aa638ce3d5a49c5effa2fe657082.jpg"/>
          <p:cNvPicPr/>
          <p:nvPr/>
        </p:nvPicPr>
        <p:blipFill>
          <a:blip r:embed="rId4" cstate="print"/>
          <a:srcRect l="2859" t="4511" r="4746"/>
          <a:stretch>
            <a:fillRect/>
          </a:stretch>
        </p:blipFill>
        <p:spPr bwMode="auto">
          <a:xfrm>
            <a:off x="4572000" y="3929066"/>
            <a:ext cx="1440218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s://cache3.youla.io/files/images/780_780/59/6c/596cb89af8efdc993a06646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43042" y="3786190"/>
            <a:ext cx="1243220" cy="124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s://cs5.livemaster.ru/storage/d1/ce/4a614b21ae634ddce7f935da2fro--tsvety-i-floristika-interernaya-kompozitsiya.jpg"/>
          <p:cNvPicPr/>
          <p:nvPr/>
        </p:nvPicPr>
        <p:blipFill>
          <a:blip r:embed="rId6" cstate="print"/>
          <a:srcRect l="11878" t="7692" r="7689" b="4525"/>
          <a:stretch>
            <a:fillRect/>
          </a:stretch>
        </p:blipFill>
        <p:spPr bwMode="auto">
          <a:xfrm>
            <a:off x="214282" y="4071942"/>
            <a:ext cx="1351915" cy="1928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ttps://i.pinimg.com/originals/df/a4/8c/dfa48c6211dc95357b988114bf2b003c.jpg"/>
          <p:cNvPicPr/>
          <p:nvPr/>
        </p:nvPicPr>
        <p:blipFill>
          <a:blip r:embed="rId7" cstate="print"/>
          <a:srcRect l="20392" t="6486" r="20725"/>
          <a:stretch>
            <a:fillRect/>
          </a:stretch>
        </p:blipFill>
        <p:spPr bwMode="auto">
          <a:xfrm>
            <a:off x="142844" y="2000240"/>
            <a:ext cx="1285884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s://i.pinimg.com/originals/d8/14/51/d814517710f5e8cbbccefdc91f731841.jpg"/>
          <p:cNvPicPr/>
          <p:nvPr/>
        </p:nvPicPr>
        <p:blipFill>
          <a:blip r:embed="rId8" cstate="print"/>
          <a:srcRect l="13406" r="58755"/>
          <a:stretch>
            <a:fillRect/>
          </a:stretch>
        </p:blipFill>
        <p:spPr bwMode="auto">
          <a:xfrm>
            <a:off x="3214678" y="3429000"/>
            <a:ext cx="1242601" cy="2490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https://img2.freepng.ru/20180329/ayw/kisspng-common-ivy-stock-photography-vine-clip-art-ivy-5abd144def1b62.2117020015223409419794.jpg"/>
          <p:cNvPicPr/>
          <p:nvPr/>
        </p:nvPicPr>
        <p:blipFill>
          <a:blip r:embed="rId9" cstate="print"/>
          <a:srcRect l="2446" r="4918"/>
          <a:stretch>
            <a:fillRect/>
          </a:stretch>
        </p:blipFill>
        <p:spPr bwMode="auto">
          <a:xfrm>
            <a:off x="6429388" y="3929066"/>
            <a:ext cx="1412185" cy="2064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https://azalia73.ru/images/product/Depositphotos_6311132_xl-2015.jpg"/>
          <p:cNvPicPr/>
          <p:nvPr/>
        </p:nvPicPr>
        <p:blipFill>
          <a:blip r:embed="rId10" cstate="print"/>
          <a:srcRect l="11846" t="6978" r="12311" b="6850"/>
          <a:stretch>
            <a:fillRect/>
          </a:stretch>
        </p:blipFill>
        <p:spPr bwMode="auto">
          <a:xfrm>
            <a:off x="1643042" y="928670"/>
            <a:ext cx="1428760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3357554" y="571480"/>
            <a:ext cx="24288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Сравни цветы</a:t>
            </a:r>
            <a:endParaRPr lang="ru-RU" sz="24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357554" y="1071546"/>
            <a:ext cx="300039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…Ты должен над цветами наклониться</a:t>
            </a:r>
          </a:p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 для того, чтоб рвать или срезать,</a:t>
            </a:r>
          </a:p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 чтоб увидеть добрые их лица</a:t>
            </a:r>
          </a:p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доброе лицо им показать.</a:t>
            </a:r>
          </a:p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С. </a:t>
            </a:r>
            <a:r>
              <a:rPr lang="ru-RU" sz="16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Вургун</a:t>
            </a:r>
            <a:endParaRPr lang="ru-RU" sz="16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2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620000" y="5429264"/>
            <a:ext cx="152400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\Desktop\АНИМАЦИИ\img11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357554" y="620688"/>
            <a:ext cx="29289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Назови  ласково</a:t>
            </a:r>
            <a:endParaRPr lang="ru-RU" sz="24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8" descr="https://st2.depositphotos.com/2742645/11926/i/950/depositphotos_119269158-stock-photo-cute-squirrel-with-acor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573016"/>
            <a:ext cx="1928826" cy="2857520"/>
          </a:xfrm>
          <a:prstGeom prst="rect">
            <a:avLst/>
          </a:prstGeom>
          <a:noFill/>
        </p:spPr>
      </p:pic>
      <p:pic>
        <p:nvPicPr>
          <p:cNvPr id="6" name="Picture 6" descr="https://st2.depositphotos.com/2742645/11926/i/950/depositphotos_119268396-stock-photo-cute-squirrel-with-acor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2320" y="4581128"/>
            <a:ext cx="1284098" cy="1741443"/>
          </a:xfrm>
          <a:prstGeom prst="rect">
            <a:avLst/>
          </a:prstGeom>
          <a:noFill/>
        </p:spPr>
      </p:pic>
      <p:pic>
        <p:nvPicPr>
          <p:cNvPr id="7" name="Рисунок 6" descr="https://img2.freepng.ru/20190724/svk/kisspng-clip-art-transparency-vector-graphics-portable-net-5d3895d6076f20.062578351563989462030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96336" y="3140968"/>
            <a:ext cx="852283" cy="780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s://img2.freepng.ru/20190724/svk/kisspng-clip-art-transparency-vector-graphics-portable-net-5d3895d6076f20.062578351563989462030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67744" y="1844824"/>
            <a:ext cx="1133061" cy="1133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s://img-fotki.yandex.ru/get/3211/102699435.c19/0_fda5a_cb507cd8_ori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96136" y="1556792"/>
            <a:ext cx="941049" cy="9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s://img-fotki.yandex.ru/get/3211/102699435.c19/0_fda5a_cb507cd8_ori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1920" y="2132856"/>
            <a:ext cx="1143007" cy="1553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s://1.bp.blogspot.com/-_aGtznj88Q4/WcMi9mfj6AI/AAAAAAAAsG4/9-H8ke17S7w9CPH9xe2Zo9DZkmfWyqi-QCLcBGAs/s1600/028.png"/>
          <p:cNvPicPr/>
          <p:nvPr/>
        </p:nvPicPr>
        <p:blipFill>
          <a:blip r:embed="rId9" cstate="print"/>
          <a:srcRect l="11642" t="11940" r="11642" b="13134"/>
          <a:stretch>
            <a:fillRect/>
          </a:stretch>
        </p:blipFill>
        <p:spPr bwMode="auto">
          <a:xfrm>
            <a:off x="683568" y="1340768"/>
            <a:ext cx="1428760" cy="1310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https://1.bp.blogspot.com/-_aGtznj88Q4/WcMi9mfj6AI/AAAAAAAAsG4/9-H8ke17S7w9CPH9xe2Zo9DZkmfWyqi-QCLcBGAs/s1600/028.png"/>
          <p:cNvPicPr/>
          <p:nvPr/>
        </p:nvPicPr>
        <p:blipFill>
          <a:blip r:embed="rId10" cstate="print"/>
          <a:srcRect l="11642" t="11940" r="11642" b="13134"/>
          <a:stretch>
            <a:fillRect/>
          </a:stretch>
        </p:blipFill>
        <p:spPr bwMode="auto">
          <a:xfrm>
            <a:off x="7308304" y="1628800"/>
            <a:ext cx="1000132" cy="905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https://4.bp.blogspot.com/-DerA7YbJ7A8/WyIRPeZxquI/AAAAAAAAfh4/orYdRTtXTRAQLR4OfxHrqniUGufYPSG9ACLcBGAs/s1600/SweetEaster_DoV%2B%252826%2529.pn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580112" y="4869160"/>
            <a:ext cx="1262368" cy="132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s://4.bp.blogspot.com/-DerA7YbJ7A8/WyIRPeZxquI/AAAAAAAAfh4/orYdRTtXTRAQLR4OfxHrqniUGufYPSG9ACLcBGAs/s1600/SweetEaster_DoV%2B%252826%2529.pn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627784" y="4365104"/>
            <a:ext cx="2143140" cy="208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https://thumbs.dreamstime.com/b/%D1%87%D0%B0%D1%81%D1%82%D1%8C-%D1%80%D0%BE%D0%B7-%D1%81%D1%82%D0%B5%D1%80%D0%B6%D0%BD%D1%8F-%D1%81-%D1%82%D0%B5%D1%80%D0%BD%D0%B8%D1%8F%D0%BC%D0%B8-r-147921951.jpg"/>
          <p:cNvPicPr/>
          <p:nvPr/>
        </p:nvPicPr>
        <p:blipFill>
          <a:blip r:embed="rId13" cstate="print"/>
          <a:srcRect l="35966" t="26872" b="37885"/>
          <a:stretch>
            <a:fillRect/>
          </a:stretch>
        </p:blipFill>
        <p:spPr bwMode="auto">
          <a:xfrm rot="16200000">
            <a:off x="2476794" y="2859911"/>
            <a:ext cx="2458342" cy="284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https://thumbs.dreamstime.com/b/%D1%87%D0%B0%D1%81%D1%82%D1%8C-%D1%80%D0%BE%D0%B7-%D1%81%D1%82%D0%B5%D1%80%D0%B6%D0%BD%D1%8F-%D1%81-%D1%82%D0%B5%D1%80%D0%BD%D0%B8%D1%8F%D0%BC%D0%B8-r-147921951.jpg"/>
          <p:cNvPicPr/>
          <p:nvPr/>
        </p:nvPicPr>
        <p:blipFill>
          <a:blip r:embed="rId13" cstate="print"/>
          <a:srcRect l="35966" t="26872" b="37885"/>
          <a:stretch>
            <a:fillRect/>
          </a:stretch>
        </p:blipFill>
        <p:spPr bwMode="auto">
          <a:xfrm rot="16200000">
            <a:off x="6044677" y="3324475"/>
            <a:ext cx="1372047" cy="284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https://st3.depositphotos.com/4722431/13794/v/1600/depositphotos_137945858-stock-illustration-green-tree-with-roots-vector.jpg"/>
          <p:cNvPicPr/>
          <p:nvPr/>
        </p:nvPicPr>
        <p:blipFill>
          <a:blip r:embed="rId14" cstate="print"/>
          <a:srcRect l="32286" t="61260" r="30889" b="9606"/>
          <a:stretch>
            <a:fillRect/>
          </a:stretch>
        </p:blipFill>
        <p:spPr bwMode="auto">
          <a:xfrm>
            <a:off x="2987824" y="4797152"/>
            <a:ext cx="1372429" cy="1154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https://st3.depositphotos.com/4722431/13794/v/1600/depositphotos_137945858-stock-illustration-green-tree-with-roots-vector.jpg"/>
          <p:cNvPicPr/>
          <p:nvPr/>
        </p:nvPicPr>
        <p:blipFill>
          <a:blip r:embed="rId15" cstate="print"/>
          <a:srcRect l="32286" t="61260" r="30889" b="9606"/>
          <a:stretch>
            <a:fillRect/>
          </a:stretch>
        </p:blipFill>
        <p:spPr bwMode="auto">
          <a:xfrm>
            <a:off x="5796136" y="5157192"/>
            <a:ext cx="900529" cy="64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\Desktop\АНИМАЦИИ\img11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643174" y="857232"/>
            <a:ext cx="4186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Выложи из палочек по схеме</a:t>
            </a:r>
            <a:endParaRPr lang="ru-RU" sz="24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https://www.detkipodelki.ru/upload/027/u2754/7/f/sobiraem-kartinki-iz-schetnyh-palochek-images-big.jpg"/>
          <p:cNvPicPr/>
          <p:nvPr/>
        </p:nvPicPr>
        <p:blipFill>
          <a:blip r:embed="rId3" cstate="print"/>
          <a:srcRect l="27653" t="17553" r="21758" b="23938"/>
          <a:stretch>
            <a:fillRect/>
          </a:stretch>
        </p:blipFill>
        <p:spPr bwMode="auto">
          <a:xfrm>
            <a:off x="1714480" y="2285992"/>
            <a:ext cx="200026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xn--80aaaga2ais1c4e.ot7.ru/admin/uploads/9/3/9/%D0%A4%D0%B8%D0%B3%D1%83%D1%80%D1%8B-%D0%B8%D0%B7-%D1%86%D0%B2%D0%B5%D1%82%D0%BD%D1%8B%D1%85-%D1%81%D1%87%D0%B5%D1%82%D0%BD%D1%8B%D1%85-%D0%BF%D0%B0%D0%BB%D0%BE%D1%87%D0%B5%D0%BA-5882.jpg"/>
          <p:cNvPicPr/>
          <p:nvPr/>
        </p:nvPicPr>
        <p:blipFill>
          <a:blip r:embed="rId4" cstate="print"/>
          <a:srcRect l="7817" r="13179"/>
          <a:stretch>
            <a:fillRect/>
          </a:stretch>
        </p:blipFill>
        <p:spPr bwMode="auto">
          <a:xfrm>
            <a:off x="5786446" y="2071678"/>
            <a:ext cx="2318771" cy="2932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3071802" y="5000636"/>
            <a:ext cx="307183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 он солнышко лучистое,</a:t>
            </a:r>
          </a:p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 он облачко пушистое.</a:t>
            </a:r>
          </a:p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Лета ждать не захотел,</a:t>
            </a:r>
          </a:p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Ветер дунул – облетел.</a:t>
            </a:r>
          </a:p>
          <a:p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admin\Desktop\АНИМАЦИИ\86844729_large_3571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34" y="5000636"/>
            <a:ext cx="1547819" cy="1333508"/>
          </a:xfrm>
          <a:prstGeom prst="rect">
            <a:avLst/>
          </a:prstGeom>
          <a:noFill/>
        </p:spPr>
      </p:pic>
      <p:pic>
        <p:nvPicPr>
          <p:cNvPr id="3075" name="Picture 3" descr="C:\Users\admin\Desktop\АНИМАЦИИ\ladybug-46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57554" y="2285992"/>
            <a:ext cx="3000396" cy="235745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\Desktop\АНИМАЦИИ\img11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" name="Рисунок 8" descr="https://proza.ru/pics/2017/05/30/842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785926"/>
            <a:ext cx="2451249" cy="1622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s://greensotka.ru/wp-content/uploads/2020/01/1-1.jpg"/>
          <p:cNvPicPr/>
          <p:nvPr/>
        </p:nvPicPr>
        <p:blipFill>
          <a:blip r:embed="rId4" cstate="print"/>
          <a:srcRect l="6706" r="10486"/>
          <a:stretch>
            <a:fillRect/>
          </a:stretch>
        </p:blipFill>
        <p:spPr bwMode="auto">
          <a:xfrm>
            <a:off x="2571736" y="3214686"/>
            <a:ext cx="1357322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ttps://domashniecvety.ru/wp-content/uploads/a/2/5/a257206a0e3c91a95d11b558b2ad670d.jpg"/>
          <p:cNvPicPr/>
          <p:nvPr/>
        </p:nvPicPr>
        <p:blipFill>
          <a:blip r:embed="rId5" cstate="print"/>
          <a:srcRect l="5033" t="8027" r="7307"/>
          <a:stretch>
            <a:fillRect/>
          </a:stretch>
        </p:blipFill>
        <p:spPr bwMode="auto">
          <a:xfrm>
            <a:off x="428596" y="3929066"/>
            <a:ext cx="1857388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s://i.pinimg.com/originals/df/a4/8c/dfa48c6211dc95357b988114bf2b003c.jpg"/>
          <p:cNvPicPr/>
          <p:nvPr/>
        </p:nvPicPr>
        <p:blipFill>
          <a:blip r:embed="rId6" cstate="print"/>
          <a:srcRect l="20392" t="6486" r="20725"/>
          <a:stretch>
            <a:fillRect/>
          </a:stretch>
        </p:blipFill>
        <p:spPr bwMode="auto">
          <a:xfrm>
            <a:off x="5500694" y="3500438"/>
            <a:ext cx="1223342" cy="1458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https://azalia73.ru/images/product/Depositphotos_6311132_xl-2015.jpg"/>
          <p:cNvPicPr/>
          <p:nvPr/>
        </p:nvPicPr>
        <p:blipFill>
          <a:blip r:embed="rId7" cstate="print"/>
          <a:srcRect l="11846" t="6978" r="12311" b="6850"/>
          <a:stretch>
            <a:fillRect/>
          </a:stretch>
        </p:blipFill>
        <p:spPr bwMode="auto">
          <a:xfrm>
            <a:off x="4143372" y="3429000"/>
            <a:ext cx="1133889" cy="1410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https://media.dumazahrada.cz/photos/2019/11/18/74178-vanocni-kvetiny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58016" y="4214818"/>
            <a:ext cx="2000264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Овал 15"/>
          <p:cNvSpPr/>
          <p:nvPr/>
        </p:nvSpPr>
        <p:spPr>
          <a:xfrm>
            <a:off x="2571736" y="571480"/>
            <a:ext cx="4000528" cy="857256"/>
          </a:xfrm>
          <a:prstGeom prst="ellipse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Кто над чем летает?</a:t>
            </a:r>
            <a:endParaRPr lang="ru-RU" dirty="0"/>
          </a:p>
        </p:txBody>
      </p:sp>
      <p:pic>
        <p:nvPicPr>
          <p:cNvPr id="19" name="Рисунок 18" descr="C:\Users\admin\Desktop\АНИМАЦИИ\Бабочка-анимация.gif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43174" y="1785926"/>
            <a:ext cx="1162878" cy="1162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C:\Users\admin\Desktop\АНИМАЦИИ\7252.gif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28596" y="2285992"/>
            <a:ext cx="1395887" cy="1103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https://i.pinimg.com/originals/54/9a/51/549a510def47d503a054861aa638db4b.gif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000496" y="1714488"/>
            <a:ext cx="1172817" cy="1460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https://forumsmile.ru/u/3/6/3/363f6779337ef7e72df929e3d5c8e016.gif"/>
          <p:cNvPicPr/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500958" y="2928934"/>
            <a:ext cx="1285884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admin\Desktop\АНИМАЦИИ\img11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" name="Рисунок 7" descr="https://industry60plus.ru/800/600/https/prikolnye-kartinki.ru/img/picture/May/12/0049439a64e58853da179bd4d1f6ffbc/2.jpg"/>
          <p:cNvPicPr/>
          <p:nvPr/>
        </p:nvPicPr>
        <p:blipFill>
          <a:blip r:embed="rId3" cstate="print"/>
          <a:srcRect l="5036" t="53640" r="55963"/>
          <a:stretch>
            <a:fillRect/>
          </a:stretch>
        </p:blipFill>
        <p:spPr bwMode="auto">
          <a:xfrm>
            <a:off x="714348" y="2000240"/>
            <a:ext cx="1500198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s://greensotka.ru/wp-content/uploads/2020/01/1-1.jpg"/>
          <p:cNvPicPr/>
          <p:nvPr/>
        </p:nvPicPr>
        <p:blipFill>
          <a:blip r:embed="rId4" cstate="print"/>
          <a:srcRect l="6706" r="10486"/>
          <a:stretch>
            <a:fillRect/>
          </a:stretch>
        </p:blipFill>
        <p:spPr bwMode="auto">
          <a:xfrm>
            <a:off x="6786578" y="2071678"/>
            <a:ext cx="1357322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2214547" y="857233"/>
            <a:ext cx="464347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Загадки о комнатных растениях</a:t>
            </a:r>
          </a:p>
          <a:p>
            <a:pPr algn="ctr"/>
            <a:endParaRPr lang="ru-RU" sz="24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Tx/>
              <a:buChar char="-"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Он зеленый и колючий, а цветки</a:t>
            </a:r>
          </a:p>
          <a:p>
            <a:pPr algn="ctr"/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атласные алые и красные. </a:t>
            </a:r>
          </a:p>
          <a:p>
            <a:pPr algn="ctr">
              <a:buFontTx/>
              <a:buChar char="-"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Плоский, длинный, а не брус</a:t>
            </a:r>
          </a:p>
          <a:p>
            <a:pPr algn="ctr"/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полосат но не арбуз.</a:t>
            </a:r>
          </a:p>
          <a:p>
            <a:pPr algn="ctr">
              <a:buFontTx/>
              <a:buChar char="-"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Куст оконный и балконный,</a:t>
            </a:r>
          </a:p>
          <a:p>
            <a:pPr algn="ctr"/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Лист пушистый и душистый,</a:t>
            </a:r>
          </a:p>
          <a:p>
            <a:pPr algn="ctr"/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Он сборчатый и каемчатый,</a:t>
            </a:r>
          </a:p>
          <a:p>
            <a:pPr algn="ctr"/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 цветы на окне – словно шапки в огне.</a:t>
            </a:r>
          </a:p>
          <a:p>
            <a:pPr algn="ctr"/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Лист  </a:t>
            </a:r>
            <a:r>
              <a:rPr lang="ru-RU" sz="2000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горбочком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с желобком,</a:t>
            </a:r>
          </a:p>
          <a:p>
            <a:pPr algn="ctr"/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Шипы имеет, а ранить не умеет;</a:t>
            </a:r>
          </a:p>
          <a:p>
            <a:pPr algn="ctr"/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Зато лечит нас в любой день и час.</a:t>
            </a:r>
          </a:p>
          <a:p>
            <a:endParaRPr lang="ru-RU" sz="2000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16" descr="https://i.pinimg.com/originals/d8/14/51/d814517710f5e8cbbccefdc91f731841.jpg"/>
          <p:cNvPicPr/>
          <p:nvPr/>
        </p:nvPicPr>
        <p:blipFill>
          <a:blip r:embed="rId5" cstate="print"/>
          <a:srcRect l="13406" r="58755"/>
          <a:stretch>
            <a:fillRect/>
          </a:stretch>
        </p:blipFill>
        <p:spPr bwMode="auto">
          <a:xfrm>
            <a:off x="857224" y="3714752"/>
            <a:ext cx="1242601" cy="2490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https://i.ytimg.com/vi/J5g3rkFlb7M/maxresdefault.jpg"/>
          <p:cNvPicPr/>
          <p:nvPr/>
        </p:nvPicPr>
        <p:blipFill>
          <a:blip r:embed="rId6" cstate="print"/>
          <a:srcRect l="7223" t="43147" r="77032" b="14078"/>
          <a:stretch>
            <a:fillRect/>
          </a:stretch>
        </p:blipFill>
        <p:spPr bwMode="auto">
          <a:xfrm>
            <a:off x="7000892" y="4357694"/>
            <a:ext cx="1214446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admin\Desktop\АНИМАЦИИ\img11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785918" y="714356"/>
            <a:ext cx="53578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Расскажите о комнатном цветке, который растет у вас дома</a:t>
            </a:r>
            <a:endParaRPr lang="ru-RU" sz="24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14546" y="2000240"/>
            <a:ext cx="657229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 он называется?</a:t>
            </a:r>
          </a:p>
          <a:p>
            <a:pPr>
              <a:buFontTx/>
              <a:buChar char="-"/>
            </a:pP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Цветет ли он? И какие у него цветы?</a:t>
            </a:r>
          </a:p>
          <a:p>
            <a:pPr>
              <a:buFontTx/>
              <a:buChar char="-"/>
            </a:pP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Какие у него листья? Как за ним ухаживать?</a:t>
            </a:r>
            <a:b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Как его нужно поливать?</a:t>
            </a:r>
          </a:p>
          <a:p>
            <a:pPr>
              <a:buFontTx/>
              <a:buChar char="-"/>
            </a:pPr>
            <a:endParaRPr lang="ru-RU" sz="20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Tx/>
              <a:buChar char="-"/>
            </a:pP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Образец рассказа.</a:t>
            </a:r>
          </a:p>
          <a:p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Это фиалка. Фиалка цветущее растение.</a:t>
            </a:r>
          </a:p>
          <a:p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Цветы бывают фиолетовые, белые, </a:t>
            </a:r>
            <a:r>
              <a:rPr lang="ru-RU" sz="20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розовые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бордовые.</a:t>
            </a:r>
          </a:p>
          <a:p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Листья у фиалки бархатные, поэтому чистить их нужно кисточкой. Это светолюбивое растение. Поливают фиалку в поддон, так как  листья от воды гибнут.</a:t>
            </a:r>
            <a:endParaRPr lang="ru-RU" sz="20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admin\Desktop\АНИМАЦИИ\GIF-9864eb1e4bf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786058"/>
            <a:ext cx="2388071" cy="278608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\Desktop\АНИМАЦИИ\img11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929058" y="714356"/>
            <a:ext cx="15264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Выводы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85852" y="1571612"/>
            <a:ext cx="7566815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AutoNum type="arabicPeriod"/>
            </a:pP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Комнатные растения создают уют и комфорт в детском саду.</a:t>
            </a:r>
          </a:p>
          <a:p>
            <a:pPr marL="342900" indent="-342900"/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Приятнее находится в комнате, где на подоконнике</a:t>
            </a:r>
          </a:p>
          <a:p>
            <a:pPr marL="342900" indent="-342900"/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кашпо красуются растения.</a:t>
            </a:r>
          </a:p>
          <a:p>
            <a:pPr marL="342900" indent="-342900">
              <a:buAutoNum type="arabicPeriod" startAt="2"/>
            </a:pP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Комнатные цветы очищают воздух. </a:t>
            </a:r>
          </a:p>
          <a:p>
            <a:pPr marL="342900" indent="-342900"/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Улучшают наше настроение, спасают от депрессии, лечат.</a:t>
            </a:r>
          </a:p>
          <a:p>
            <a:pPr marL="342900" indent="-342900">
              <a:buAutoNum type="arabicPeriod" startAt="3"/>
            </a:pP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Некоторые растения не нужно заводить дома </a:t>
            </a:r>
          </a:p>
          <a:p>
            <a:pPr marL="342900" indent="-342900"/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 - за вредных свойств.</a:t>
            </a:r>
          </a:p>
          <a:p>
            <a:pPr marL="342900" indent="-342900"/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4.   Для комнатных растений важен правильный уход.</a:t>
            </a:r>
            <a:endParaRPr lang="ru-RU" sz="20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admin\Desktop\АНИМАЦИИ\GIF-1e5cc9061d3b43fb0c620cdbbb2878b6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4214818"/>
            <a:ext cx="876300" cy="1695450"/>
          </a:xfrm>
          <a:prstGeom prst="rect">
            <a:avLst/>
          </a:prstGeom>
          <a:noFill/>
        </p:spPr>
      </p:pic>
      <p:pic>
        <p:nvPicPr>
          <p:cNvPr id="2051" name="Picture 3" descr="C:\Users\admin\Desktop\АНИМАЦИИ\GIF-c1f2f48a2ecdb5af753e8f20464cdd8f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488" y="4572008"/>
            <a:ext cx="1981201" cy="1704038"/>
          </a:xfrm>
          <a:prstGeom prst="rect">
            <a:avLst/>
          </a:prstGeom>
          <a:noFill/>
        </p:spPr>
      </p:pic>
      <p:pic>
        <p:nvPicPr>
          <p:cNvPr id="1026" name="Picture 2" descr="C:\Users\admin\Desktop\АНИМАЦИИ\temp_image_31106160016441251021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00958" y="4000504"/>
            <a:ext cx="1214446" cy="239476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admin\Desktop\АНИМАЦИИ\img11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</p:spPr>
      </p:pic>
      <p:pic>
        <p:nvPicPr>
          <p:cNvPr id="4" name="Рисунок 3" descr="C:\Users\admin\Desktop\АНИМАЦИИ\1.jpg"/>
          <p:cNvPicPr/>
          <p:nvPr/>
        </p:nvPicPr>
        <p:blipFill>
          <a:blip r:embed="rId3" cstate="print"/>
          <a:srcRect l="3175"/>
          <a:stretch>
            <a:fillRect/>
          </a:stretch>
        </p:blipFill>
        <p:spPr bwMode="auto">
          <a:xfrm>
            <a:off x="2714612" y="1857364"/>
            <a:ext cx="4857784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C:\Users\admin\Desktop\АНИМАЦИИ\GIF-1b3e9e4dc3ba08453967294b2ffffb0d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2786058"/>
            <a:ext cx="2343152" cy="285750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357422" y="1000108"/>
            <a:ext cx="41583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Спасибо за внимание</a:t>
            </a:r>
            <a:endParaRPr lang="ru-RU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 descr="https://cs8.livemaster.ru/storage/8b/e1/7daa584c019844813aa6c0ca33mf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95095" y="5500702"/>
            <a:ext cx="1298636" cy="1029169"/>
          </a:xfrm>
          <a:prstGeom prst="rect">
            <a:avLst/>
          </a:prstGeom>
          <a:noFill/>
        </p:spPr>
      </p:pic>
      <p:pic>
        <p:nvPicPr>
          <p:cNvPr id="38" name="Picture 8" descr="https://st2.depositphotos.com/2742645/11926/i/950/depositphotos_119269158-stock-photo-cute-squirrel-with-acor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357166"/>
            <a:ext cx="1016193" cy="1214446"/>
          </a:xfrm>
          <a:prstGeom prst="rect">
            <a:avLst/>
          </a:prstGeom>
          <a:noFill/>
        </p:spPr>
      </p:pic>
      <p:pic>
        <p:nvPicPr>
          <p:cNvPr id="39" name="Picture 6" descr="https://st2.depositphotos.com/2742645/11926/i/950/depositphotos_119268396-stock-photo-cute-squirrel-with-acor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2330" y="785794"/>
            <a:ext cx="1351672" cy="1598567"/>
          </a:xfrm>
          <a:prstGeom prst="rect">
            <a:avLst/>
          </a:prstGeom>
          <a:noFill/>
        </p:spPr>
      </p:pic>
      <p:pic>
        <p:nvPicPr>
          <p:cNvPr id="40" name="Picture 2" descr="C:\Users\admin\Desktop\АНИМАЦИИ\изображение_viber_2021-05-07_10-31-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00232" y="5357826"/>
            <a:ext cx="2214546" cy="1222168"/>
          </a:xfrm>
          <a:prstGeom prst="rect">
            <a:avLst/>
          </a:prstGeom>
          <a:noFill/>
        </p:spPr>
      </p:pic>
      <p:pic>
        <p:nvPicPr>
          <p:cNvPr id="41" name="Рисунок 40" descr="C:\Users\admin\Desktop\АНИМАЦИИ\slide_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8" y="4357694"/>
            <a:ext cx="2786082" cy="2062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Рисунок 41" descr="C:\Users\admin\Desktop\АНИМАЦИИ\img12 (1)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429000"/>
            <a:ext cx="250033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Рисунок 42" descr="https://stihi.ru/pics/2017/10/18/7252.gif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00826" y="3429000"/>
            <a:ext cx="500066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Рисунок 43" descr="https://img-fotki.yandex.ru/get/484029/53184659.169/0_1745e1_d5f077e6_orig.gif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786710" y="3000372"/>
            <a:ext cx="611257" cy="468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Рисунок 44" descr="https://nebula.wsimg.com/7fddd94c91b96f46d2158f576e76ee2d?AccessKeyId=AE390C3BA3FA36C76872&amp;disposition=0&amp;alloworigin=1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57950" y="2214554"/>
            <a:ext cx="1023730" cy="655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admin\Desktop\АНИМАЦИИ\img7 (1)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42910" y="142852"/>
            <a:ext cx="4143372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АНИМАЦИИ\img11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C:\Users\admin\Desktop\АНИМАЦИИ\foto_58012.jpg"/>
          <p:cNvPicPr/>
          <p:nvPr/>
        </p:nvPicPr>
        <p:blipFill>
          <a:blip r:embed="rId4" cstate="print"/>
          <a:srcRect l="6742" t="6061" r="3371" b="7576"/>
          <a:stretch>
            <a:fillRect/>
          </a:stretch>
        </p:blipFill>
        <p:spPr bwMode="auto">
          <a:xfrm>
            <a:off x="2071670" y="1500174"/>
            <a:ext cx="6429420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" descr="C:\Users\admin\Desktop\АНИМАЦИИ\571544766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571744"/>
            <a:ext cx="2357454" cy="285752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АНИМАЦИИ\img11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 descr="C:\Users\admin\Desktop\АНИМАЦИИ\hello_html_1cd63161.jpg"/>
          <p:cNvPicPr/>
          <p:nvPr/>
        </p:nvPicPr>
        <p:blipFill>
          <a:blip r:embed="rId3" cstate="print"/>
          <a:srcRect l="3724" r="1005"/>
          <a:stretch>
            <a:fillRect/>
          </a:stretch>
        </p:blipFill>
        <p:spPr bwMode="auto">
          <a:xfrm>
            <a:off x="2071670" y="1285860"/>
            <a:ext cx="6500858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 descr="C:\Users\admin\Desktop\АНИМАЦИИ\571544766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71744"/>
            <a:ext cx="2357454" cy="285752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714348" y="5715016"/>
            <a:ext cx="75243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У растения красивые блестящие листья, потребуется мягкая ткань.</a:t>
            </a:r>
          </a:p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Её надо смочить и протереть поверхность листьев с обеих сторон.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АНИМАЦИИ\img11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C:\Users\admin\Desktop\АНИМАЦИИ\foto_58023.jpg"/>
          <p:cNvPicPr/>
          <p:nvPr/>
        </p:nvPicPr>
        <p:blipFill>
          <a:blip r:embed="rId3" cstate="print"/>
          <a:srcRect l="5476" t="5800" r="1897" b="4100"/>
          <a:stretch>
            <a:fillRect/>
          </a:stretch>
        </p:blipFill>
        <p:spPr bwMode="auto">
          <a:xfrm>
            <a:off x="2285984" y="1428736"/>
            <a:ext cx="6256361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" descr="C:\Users\admin\Desktop\АНИМАЦИИ\571544766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71744"/>
            <a:ext cx="2357454" cy="285752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АНИМАЦИИ\img11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C:\Users\admin\Desktop\АНИМАЦИИ\hello_html_14af97c8.jpg"/>
          <p:cNvPicPr/>
          <p:nvPr/>
        </p:nvPicPr>
        <p:blipFill>
          <a:blip r:embed="rId3" cstate="print"/>
          <a:srcRect l="7215"/>
          <a:stretch>
            <a:fillRect/>
          </a:stretch>
        </p:blipFill>
        <p:spPr bwMode="auto">
          <a:xfrm>
            <a:off x="2357422" y="1571612"/>
            <a:ext cx="6226177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s://www.exotenherz.de/media/image/product/1950/md/mini-kalanchoe-rosalina-set-mit-3-versch-pflanzen-flammendes-kaethchen-55cm-topf.jpg"/>
          <p:cNvPicPr/>
          <p:nvPr/>
        </p:nvPicPr>
        <p:blipFill>
          <a:blip r:embed="rId4" cstate="print"/>
          <a:srcRect t="8121" b="12966"/>
          <a:stretch>
            <a:fillRect/>
          </a:stretch>
        </p:blipFill>
        <p:spPr bwMode="auto">
          <a:xfrm>
            <a:off x="357158" y="857232"/>
            <a:ext cx="2353618" cy="1858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 descr="C:\Users\admin\Desktop\АНИМАЦИИ\571544766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2857496"/>
            <a:ext cx="2357454" cy="285752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АНИМАЦИИ\img11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C:\Users\admin\Desktop\АНИМАЦИИ\hello_html_43aa6f84.jpg"/>
          <p:cNvPicPr/>
          <p:nvPr/>
        </p:nvPicPr>
        <p:blipFill>
          <a:blip r:embed="rId3" cstate="print"/>
          <a:srcRect l="3291" r="1267"/>
          <a:stretch>
            <a:fillRect/>
          </a:stretch>
        </p:blipFill>
        <p:spPr bwMode="auto">
          <a:xfrm>
            <a:off x="2143108" y="1643050"/>
            <a:ext cx="6357982" cy="4242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" descr="C:\Users\admin\Desktop\АНИМАЦИИ\571544766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71744"/>
            <a:ext cx="2357454" cy="285752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АНИМАЦИИ\img11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C:\Users\admin\Desktop\АНИМАЦИИ\hello_html_m3aa658fd.jpg"/>
          <p:cNvPicPr/>
          <p:nvPr/>
        </p:nvPicPr>
        <p:blipFill>
          <a:blip r:embed="rId3" cstate="print"/>
          <a:srcRect l="3608"/>
          <a:stretch>
            <a:fillRect/>
          </a:stretch>
        </p:blipFill>
        <p:spPr bwMode="auto">
          <a:xfrm>
            <a:off x="2071670" y="1785926"/>
            <a:ext cx="6429420" cy="3983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" descr="C:\Users\admin\Desktop\АНИМАЦИИ\571544766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71744"/>
            <a:ext cx="2357454" cy="285752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АНИМАЦИИ\img11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 descr="https://1.bp.blogspot.com/-3OaXlaUcV3Y/Xqf15jtCNeI/AAAAAAAAAQU/lzxRyYutRhEzLtd32VWxRGGTDcMOrONlACLcBGAsYHQ/s1600/hello_html_m43d514fe.jpg"/>
          <p:cNvPicPr/>
          <p:nvPr/>
        </p:nvPicPr>
        <p:blipFill>
          <a:blip r:embed="rId3" cstate="print"/>
          <a:srcRect l="4487" t="21395" r="30855"/>
          <a:stretch>
            <a:fillRect/>
          </a:stretch>
        </p:blipFill>
        <p:spPr bwMode="auto">
          <a:xfrm>
            <a:off x="2143108" y="1785926"/>
            <a:ext cx="4214842" cy="3412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 descr="C:\Users\admin\Desktop\АНИМАЦИИ\571544766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71744"/>
            <a:ext cx="2357454" cy="285752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6429388" y="2143116"/>
            <a:ext cx="235745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Своими узкими листами</a:t>
            </a:r>
          </a:p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Озеленяю дом,</a:t>
            </a:r>
          </a:p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И всех отдельными кустами</a:t>
            </a:r>
          </a:p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Я награжу потом.</a:t>
            </a:r>
          </a:p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Своих детей очень люблю –</a:t>
            </a:r>
          </a:p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Их при себе я сохраняю.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86116" y="714356"/>
            <a:ext cx="19575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Хлорофитум</a:t>
            </a:r>
            <a:endParaRPr lang="ru-RU" sz="24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1283</TotalTime>
  <Words>597</Words>
  <Application>Microsoft Office PowerPoint</Application>
  <PresentationFormat>Экран (4:3)</PresentationFormat>
  <Paragraphs>132</Paragraphs>
  <Slides>28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 Windows</dc:creator>
  <cp:lastModifiedBy>A</cp:lastModifiedBy>
  <cp:revision>137</cp:revision>
  <dcterms:created xsi:type="dcterms:W3CDTF">2021-05-04T08:14:20Z</dcterms:created>
  <dcterms:modified xsi:type="dcterms:W3CDTF">2023-03-23T11:10:27Z</dcterms:modified>
</cp:coreProperties>
</file>