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340" r:id="rId3"/>
    <p:sldId id="261" r:id="rId4"/>
    <p:sldId id="262" r:id="rId5"/>
    <p:sldId id="289" r:id="rId6"/>
    <p:sldId id="288" r:id="rId7"/>
    <p:sldId id="287" r:id="rId8"/>
    <p:sldId id="286" r:id="rId9"/>
    <p:sldId id="285" r:id="rId10"/>
    <p:sldId id="284" r:id="rId11"/>
    <p:sldId id="283" r:id="rId12"/>
    <p:sldId id="282" r:id="rId13"/>
    <p:sldId id="279" r:id="rId14"/>
    <p:sldId id="281" r:id="rId15"/>
    <p:sldId id="280" r:id="rId16"/>
    <p:sldId id="278" r:id="rId17"/>
    <p:sldId id="324" r:id="rId18"/>
    <p:sldId id="325" r:id="rId19"/>
    <p:sldId id="329" r:id="rId20"/>
    <p:sldId id="328" r:id="rId21"/>
    <p:sldId id="327" r:id="rId22"/>
    <p:sldId id="326" r:id="rId23"/>
    <p:sldId id="336" r:id="rId24"/>
    <p:sldId id="335" r:id="rId25"/>
    <p:sldId id="334" r:id="rId26"/>
    <p:sldId id="333" r:id="rId27"/>
    <p:sldId id="339"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A007D"/>
    <a:srgbClr val="FF0180"/>
    <a:srgbClr val="660033"/>
    <a:srgbClr val="CC0066"/>
    <a:srgbClr val="FF2190"/>
    <a:srgbClr val="FF3399"/>
    <a:srgbClr val="242E5E"/>
    <a:srgbClr val="285362"/>
    <a:srgbClr val="194D3D"/>
    <a:srgbClr val="1294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97" autoAdjust="0"/>
    <p:restoredTop sz="94660" autoAdjust="0"/>
  </p:normalViewPr>
  <p:slideViewPr>
    <p:cSldViewPr snapToGrid="0">
      <p:cViewPr>
        <p:scale>
          <a:sx n="66" d="100"/>
          <a:sy n="66" d="100"/>
        </p:scale>
        <p:origin x="-2076" y="-6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4/25/2021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dirty="0"/>
          </a:p>
        </p:txBody>
      </p:sp>
    </p:spTree>
    <p:extLst>
      <p:ext uri="{BB962C8B-B14F-4D97-AF65-F5344CB8AC3E}">
        <p14:creationId xmlns="" xmlns:p14="http://schemas.microsoft.com/office/powerpoint/2010/main"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4/25/2021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dirty="0"/>
          </a:p>
        </p:txBody>
      </p:sp>
    </p:spTree>
    <p:extLst>
      <p:ext uri="{BB962C8B-B14F-4D97-AF65-F5344CB8AC3E}">
        <p14:creationId xmlns=""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4/25/2021</a:t>
            </a:fld>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dirty="0"/>
          </a:p>
        </p:txBody>
      </p:sp>
      <p:sp>
        <p:nvSpPr>
          <p:cNvPr id="2" name="Title Placeholder 1"/>
          <p:cNvSpPr>
            <a:spLocks noGrp="1"/>
          </p:cNvSpPr>
          <p:nvPr>
            <p:ph type="title"/>
          </p:nvPr>
        </p:nvSpPr>
        <p:spPr>
          <a:xfrm>
            <a:off x="658906" y="463823"/>
            <a:ext cx="7839635" cy="97789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28.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8.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641131"/>
            <a:ext cx="9144000" cy="3384204"/>
          </a:xfrm>
        </p:spPr>
        <p:txBody>
          <a:bodyPr>
            <a:noAutofit/>
          </a:bodyPr>
          <a:lstStyle/>
          <a:p>
            <a:r>
              <a:rPr lang="ru-RU" sz="8800" b="1" dirty="0" smtClean="0">
                <a:ln w="13462">
                  <a:solidFill>
                    <a:schemeClr val="bg1"/>
                  </a:solidFill>
                  <a:prstDash val="solid"/>
                </a:ln>
                <a:solidFill>
                  <a:srgbClr val="001736"/>
                </a:solidFill>
                <a:effectLst>
                  <a:outerShdw dist="38100" dir="2700000" algn="bl" rotWithShape="0">
                    <a:schemeClr val="accent5"/>
                  </a:outerShdw>
                </a:effectLst>
                <a:latin typeface="+mn-lt"/>
              </a:rPr>
              <a:t>Сызрань: </a:t>
            </a: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6600" b="1" dirty="0" smtClean="0">
                <a:ln w="13462">
                  <a:solidFill>
                    <a:schemeClr val="bg1"/>
                  </a:solidFill>
                  <a:prstDash val="solid"/>
                </a:ln>
                <a:solidFill>
                  <a:schemeClr val="accent2">
                    <a:lumMod val="75000"/>
                  </a:schemeClr>
                </a:solidFill>
                <a:effectLst>
                  <a:outerShdw dist="38100" dir="2700000" algn="bl" rotWithShape="0">
                    <a:schemeClr val="accent5"/>
                  </a:outerShdw>
                </a:effectLst>
                <a:latin typeface="+mn-lt"/>
              </a:rPr>
              <a:t>История.</a:t>
            </a: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r>
              <a:rPr lang="ru-RU" sz="6600" b="1" dirty="0" smtClean="0">
                <a:ln w="13462">
                  <a:solidFill>
                    <a:schemeClr val="bg1"/>
                  </a:solidFill>
                  <a:prstDash val="solid"/>
                </a:ln>
                <a:solidFill>
                  <a:srgbClr val="660033"/>
                </a:solidFill>
                <a:effectLst>
                  <a:outerShdw dist="38100" dir="2700000" algn="bl" rotWithShape="0">
                    <a:schemeClr val="accent5"/>
                  </a:outerShdw>
                </a:effectLst>
                <a:latin typeface="+mn-lt"/>
              </a:rPr>
              <a:t>Культура.</a:t>
            </a: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r>
            <a:b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br>
            <a:r>
              <a:rPr lang="ru-RU" sz="6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n-lt"/>
              </a:rPr>
              <a:t> </a:t>
            </a:r>
            <a:r>
              <a:rPr lang="ru-RU" sz="6600" b="1" dirty="0" smtClean="0">
                <a:ln w="13462">
                  <a:solidFill>
                    <a:schemeClr val="bg1"/>
                  </a:solidFill>
                  <a:prstDash val="solid"/>
                </a:ln>
                <a:solidFill>
                  <a:srgbClr val="173A8D"/>
                </a:solidFill>
                <a:effectLst>
                  <a:outerShdw dist="38100" dir="2700000" algn="bl" rotWithShape="0">
                    <a:schemeClr val="accent5"/>
                  </a:outerShdw>
                </a:effectLst>
                <a:latin typeface="+mn-lt"/>
              </a:rPr>
              <a:t>Природа.</a:t>
            </a:r>
            <a:endParaRPr lang="en-US" sz="6600" b="1" dirty="0">
              <a:ln w="13462">
                <a:solidFill>
                  <a:schemeClr val="bg1"/>
                </a:solidFill>
                <a:prstDash val="solid"/>
              </a:ln>
              <a:solidFill>
                <a:srgbClr val="173A8D"/>
              </a:solidFill>
              <a:effectLst>
                <a:outerShdw dist="38100" dir="2700000" algn="bl" rotWithShape="0">
                  <a:schemeClr val="accent5"/>
                </a:outerShdw>
              </a:effectLst>
              <a:latin typeface="+mn-lt"/>
            </a:endParaRPr>
          </a:p>
        </p:txBody>
      </p:sp>
      <p:sp>
        <p:nvSpPr>
          <p:cNvPr id="5" name="TextBox 4"/>
          <p:cNvSpPr txBox="1"/>
          <p:nvPr/>
        </p:nvSpPr>
        <p:spPr>
          <a:xfrm>
            <a:off x="0" y="4908331"/>
            <a:ext cx="9144000" cy="1754326"/>
          </a:xfrm>
          <a:prstGeom prst="rect">
            <a:avLst/>
          </a:prstGeom>
          <a:noFill/>
        </p:spPr>
        <p:txBody>
          <a:bodyPr wrap="square" rtlCol="0">
            <a:spAutoFit/>
          </a:bodyPr>
          <a:lstStyle/>
          <a:p>
            <a:pPr algn="ctr"/>
            <a:r>
              <a:rPr lang="ru-RU" b="1" u="sng" dirty="0" smtClean="0">
                <a:latin typeface="Times New Roman" pitchFamily="18" charset="0"/>
                <a:cs typeface="Times New Roman" pitchFamily="18" charset="0"/>
              </a:rPr>
              <a:t>Интерактивная игра- викторина по краеведению для детей старшего дошкольного возраста</a:t>
            </a:r>
          </a:p>
          <a:p>
            <a:pPr algn="ctr"/>
            <a:endParaRPr lang="ru-RU" b="1" u="sng" dirty="0" smtClean="0">
              <a:latin typeface="Times New Roman" pitchFamily="18" charset="0"/>
              <a:cs typeface="Times New Roman" pitchFamily="18" charset="0"/>
            </a:endParaRPr>
          </a:p>
          <a:p>
            <a:r>
              <a:rPr lang="ru-RU" b="1" u="sng" dirty="0" smtClean="0">
                <a:latin typeface="Times New Roman" pitchFamily="18" charset="0"/>
                <a:cs typeface="Times New Roman" pitchFamily="18" charset="0"/>
              </a:rPr>
              <a:t>Цель: </a:t>
            </a:r>
            <a:r>
              <a:rPr lang="ru-RU" b="1" dirty="0" smtClean="0">
                <a:latin typeface="Times New Roman" pitchFamily="18" charset="0"/>
                <a:cs typeface="Times New Roman" pitchFamily="18" charset="0"/>
              </a:rPr>
              <a:t>закрепить представление детей о родном городе по темам: история, культура, природа.</a:t>
            </a:r>
          </a:p>
          <a:p>
            <a:r>
              <a:rPr lang="ru-RU" b="1" u="sng" dirty="0" smtClean="0">
                <a:latin typeface="Times New Roman" pitchFamily="18" charset="0"/>
                <a:cs typeface="Times New Roman" pitchFamily="18" charset="0"/>
              </a:rPr>
              <a:t>Подготовила: </a:t>
            </a:r>
            <a:r>
              <a:rPr lang="ru-RU" b="1" dirty="0" smtClean="0">
                <a:latin typeface="Times New Roman" pitchFamily="18" charset="0"/>
                <a:cs typeface="Times New Roman" pitchFamily="18" charset="0"/>
              </a:rPr>
              <a:t>Антипина А.А.</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зовый полигональный фон. розо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660033"/>
                </a:solidFill>
                <a:effectLst>
                  <a:outerShdw dist="38100" dir="2700000" algn="bl" rotWithShape="0">
                    <a:schemeClr val="accent5"/>
                  </a:outerShdw>
                </a:effectLst>
              </a:rPr>
              <a:t>Культура. Вопрос на 3 балла.</a:t>
            </a:r>
            <a:endParaRPr lang="ru-RU" sz="5400" dirty="0">
              <a:solidFill>
                <a:srgbClr val="660033"/>
              </a:solidFill>
            </a:endParaRPr>
          </a:p>
        </p:txBody>
      </p:sp>
      <p:sp>
        <p:nvSpPr>
          <p:cNvPr id="6" name="TextBox 5"/>
          <p:cNvSpPr txBox="1"/>
          <p:nvPr/>
        </p:nvSpPr>
        <p:spPr>
          <a:xfrm>
            <a:off x="0" y="1320800"/>
            <a:ext cx="9144000" cy="1569660"/>
          </a:xfrm>
          <a:prstGeom prst="rect">
            <a:avLst/>
          </a:prstGeom>
          <a:noFill/>
        </p:spPr>
        <p:txBody>
          <a:bodyPr wrap="square" rtlCol="0">
            <a:spAutoFit/>
          </a:bodyPr>
          <a:lstStyle/>
          <a:p>
            <a:pPr algn="ctr"/>
            <a:r>
              <a:rPr lang="ru-RU" sz="4800" b="1" dirty="0" smtClean="0"/>
              <a:t>Что находится в здании, показанном на фото?</a:t>
            </a:r>
            <a:endParaRPr lang="ru-RU" sz="4800" b="1" dirty="0"/>
          </a:p>
        </p:txBody>
      </p:sp>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pic>
        <p:nvPicPr>
          <p:cNvPr id="19458" name="Picture 2" descr="В доме на Посадской пройдет костюмированный бал | маленькая Сызрань">
            <a:hlinkClick r:id="rId4" action="ppaction://hlinksldjump"/>
          </p:cNvPr>
          <p:cNvPicPr>
            <a:picLocks noChangeAspect="1" noChangeArrowheads="1"/>
          </p:cNvPicPr>
          <p:nvPr/>
        </p:nvPicPr>
        <p:blipFill>
          <a:blip r:embed="rId5"/>
          <a:srcRect/>
          <a:stretch>
            <a:fillRect/>
          </a:stretch>
        </p:blipFill>
        <p:spPr bwMode="auto">
          <a:xfrm>
            <a:off x="2521403" y="2934368"/>
            <a:ext cx="4663168" cy="3670086"/>
          </a:xfrm>
          <a:prstGeom prst="rect">
            <a:avLst/>
          </a:prstGeom>
          <a:noFill/>
        </p:spPr>
      </p:pic>
      <p:sp>
        <p:nvSpPr>
          <p:cNvPr id="4" name="Стрелка вправо 3">
            <a:hlinkClick r:id="rId4" action="ppaction://hlinksldjump"/>
          </p:cNvPr>
          <p:cNvSpPr/>
          <p:nvPr/>
        </p:nvSpPr>
        <p:spPr>
          <a:xfrm>
            <a:off x="6139543" y="4949373"/>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зовый полигональный фон. розо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357257" y="4949372"/>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660033"/>
                </a:solidFill>
                <a:effectLst>
                  <a:outerShdw dist="38100" dir="2700000" algn="bl" rotWithShape="0">
                    <a:schemeClr val="accent5"/>
                  </a:outerShdw>
                </a:effectLst>
              </a:rPr>
              <a:t>Культура. Вопрос на 4 балла.</a:t>
            </a:r>
            <a:endParaRPr lang="ru-RU" sz="5400" dirty="0">
              <a:solidFill>
                <a:srgbClr val="660033"/>
              </a:solidFill>
            </a:endParaRPr>
          </a:p>
        </p:txBody>
      </p:sp>
      <p:sp>
        <p:nvSpPr>
          <p:cNvPr id="7" name="TextBox 6"/>
          <p:cNvSpPr txBox="1"/>
          <p:nvPr/>
        </p:nvSpPr>
        <p:spPr>
          <a:xfrm>
            <a:off x="0" y="1320800"/>
            <a:ext cx="9144000" cy="2308324"/>
          </a:xfrm>
          <a:prstGeom prst="rect">
            <a:avLst/>
          </a:prstGeom>
          <a:noFill/>
        </p:spPr>
        <p:txBody>
          <a:bodyPr wrap="square" rtlCol="0">
            <a:spAutoFit/>
          </a:bodyPr>
          <a:lstStyle/>
          <a:p>
            <a:pPr algn="ctr"/>
            <a:r>
              <a:rPr lang="ru-RU" sz="4800" b="1" dirty="0" smtClean="0"/>
              <a:t>Как называется самый древний памятник архитектуры </a:t>
            </a:r>
          </a:p>
          <a:p>
            <a:pPr algn="ctr"/>
            <a:r>
              <a:rPr lang="ru-RU" sz="4800" b="1" dirty="0" smtClean="0"/>
              <a:t>г. Сызрань?</a:t>
            </a:r>
            <a:endParaRPr lang="ru-RU" sz="4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Голубой геометрический фон | Премиум векторы"/>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002060"/>
                </a:solidFill>
                <a:effectLst>
                  <a:outerShdw dist="38100" dir="2700000" algn="bl" rotWithShape="0">
                    <a:schemeClr val="accent5"/>
                  </a:outerShdw>
                </a:effectLst>
              </a:rPr>
              <a:t>Природа. Вопрос на 1 балл.</a:t>
            </a:r>
            <a:endParaRPr lang="ru-RU" sz="5400" dirty="0">
              <a:solidFill>
                <a:srgbClr val="002060"/>
              </a:solidFill>
            </a:endParaRPr>
          </a:p>
        </p:txBody>
      </p:sp>
      <p:sp>
        <p:nvSpPr>
          <p:cNvPr id="6" name="TextBox 5"/>
          <p:cNvSpPr txBox="1"/>
          <p:nvPr/>
        </p:nvSpPr>
        <p:spPr>
          <a:xfrm>
            <a:off x="0" y="1886857"/>
            <a:ext cx="9144000" cy="1569660"/>
          </a:xfrm>
          <a:prstGeom prst="rect">
            <a:avLst/>
          </a:prstGeom>
          <a:noFill/>
        </p:spPr>
        <p:txBody>
          <a:bodyPr wrap="square" rtlCol="0">
            <a:spAutoFit/>
          </a:bodyPr>
          <a:lstStyle/>
          <a:p>
            <a:pPr algn="ctr"/>
            <a:r>
              <a:rPr lang="ru-RU" sz="4800" b="1" dirty="0" smtClean="0"/>
              <a:t>На какой реке расположен г. Сызрань?</a:t>
            </a:r>
            <a:endParaRPr lang="ru-RU" sz="4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ой геометрический фон | Премиум векторы"/>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002060"/>
                </a:solidFill>
                <a:effectLst>
                  <a:outerShdw dist="38100" dir="2700000" algn="bl" rotWithShape="0">
                    <a:schemeClr val="accent5"/>
                  </a:outerShdw>
                </a:effectLst>
              </a:rPr>
              <a:t>Природа. Вопрос на 2 балла.</a:t>
            </a:r>
            <a:endParaRPr lang="ru-RU" sz="5400" dirty="0">
              <a:solidFill>
                <a:srgbClr val="002060"/>
              </a:solidFill>
            </a:endParaRPr>
          </a:p>
        </p:txBody>
      </p:sp>
      <p:sp>
        <p:nvSpPr>
          <p:cNvPr id="7" name="Прямоугольник 6"/>
          <p:cNvSpPr/>
          <p:nvPr/>
        </p:nvSpPr>
        <p:spPr>
          <a:xfrm>
            <a:off x="0" y="1894506"/>
            <a:ext cx="9144000" cy="1754326"/>
          </a:xfrm>
          <a:prstGeom prst="rect">
            <a:avLst/>
          </a:prstGeom>
        </p:spPr>
        <p:txBody>
          <a:bodyPr wrap="square">
            <a:spAutoFit/>
          </a:bodyPr>
          <a:lstStyle/>
          <a:p>
            <a:pPr algn="ctr"/>
            <a:r>
              <a:rPr lang="ru-RU" sz="5400" b="1" dirty="0" smtClean="0"/>
              <a:t>Какое животное изображено на гербе г. Сызрань?</a:t>
            </a:r>
            <a:endParaRPr lang="ru-RU" sz="5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ой геометрический фон | Премиум векторы"/>
          <p:cNvPicPr>
            <a:picLocks noChangeAspect="1" noChangeArrowheads="1"/>
          </p:cNvPicPr>
          <p:nvPr/>
        </p:nvPicPr>
        <p:blipFill>
          <a:blip r:embed="rId2"/>
          <a:srcRect/>
          <a:stretch>
            <a:fillRect/>
          </a:stretch>
        </p:blipFill>
        <p:spPr bwMode="auto">
          <a:xfrm>
            <a:off x="-1" y="0"/>
            <a:ext cx="9144001"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139543" y="4905829"/>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002060"/>
                </a:solidFill>
                <a:effectLst>
                  <a:outerShdw dist="38100" dir="2700000" algn="bl" rotWithShape="0">
                    <a:schemeClr val="accent5"/>
                  </a:outerShdw>
                </a:effectLst>
              </a:rPr>
              <a:t>Природа. Вопрос на 3 балла.</a:t>
            </a:r>
            <a:endParaRPr lang="ru-RU" sz="5400" dirty="0">
              <a:solidFill>
                <a:srgbClr val="002060"/>
              </a:solidFill>
            </a:endParaRPr>
          </a:p>
        </p:txBody>
      </p:sp>
      <p:sp>
        <p:nvSpPr>
          <p:cNvPr id="6" name="Прямоугольник 5"/>
          <p:cNvSpPr/>
          <p:nvPr/>
        </p:nvSpPr>
        <p:spPr>
          <a:xfrm>
            <a:off x="0" y="1601765"/>
            <a:ext cx="9144000" cy="3170099"/>
          </a:xfrm>
          <a:prstGeom prst="rect">
            <a:avLst/>
          </a:prstGeom>
        </p:spPr>
        <p:txBody>
          <a:bodyPr wrap="square">
            <a:spAutoFit/>
          </a:bodyPr>
          <a:lstStyle/>
          <a:p>
            <a:pPr algn="ctr"/>
            <a:r>
              <a:rPr lang="ru-RU" sz="4000" b="1" dirty="0" smtClean="0"/>
              <a:t>Сколько находится в Сызрани охраняемых природных объектов, отнесенных к государственным памятникам природы регионального значения?</a:t>
            </a:r>
            <a:endParaRPr lang="ru-RU"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Голубой геометрический фон | Премиум векторы">
            <a:hlinkClick r:id="rId2" action="ppaction://hlinksldjump"/>
          </p:cNvPr>
          <p:cNvPicPr>
            <a:picLocks noChangeAspect="1" noChangeArrowheads="1"/>
          </p:cNvPicPr>
          <p:nvPr/>
        </p:nvPicPr>
        <p:blipFill>
          <a:blip r:embed="rId3"/>
          <a:srcRect/>
          <a:stretch>
            <a:fillRect/>
          </a:stretch>
        </p:blipFill>
        <p:spPr bwMode="auto">
          <a:xfrm>
            <a:off x="-1" y="0"/>
            <a:ext cx="9144001" cy="6858000"/>
          </a:xfrm>
          <a:prstGeom prst="rect">
            <a:avLst/>
          </a:prstGeom>
          <a:noFill/>
        </p:spPr>
      </p:pic>
      <p:sp>
        <p:nvSpPr>
          <p:cNvPr id="3" name="Вертикальный свиток 2">
            <a:hlinkClick r:id="rId4"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2"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002060"/>
                </a:solidFill>
                <a:effectLst>
                  <a:outerShdw dist="38100" dir="2700000" algn="bl" rotWithShape="0">
                    <a:schemeClr val="accent5"/>
                  </a:outerShdw>
                </a:effectLst>
              </a:rPr>
              <a:t>Природа. Вопрос на 4 балла.</a:t>
            </a:r>
            <a:endParaRPr lang="ru-RU" sz="5400" dirty="0">
              <a:solidFill>
                <a:srgbClr val="002060"/>
              </a:solidFill>
            </a:endParaRPr>
          </a:p>
        </p:txBody>
      </p:sp>
      <p:sp>
        <p:nvSpPr>
          <p:cNvPr id="6" name="Прямоугольник 5"/>
          <p:cNvSpPr/>
          <p:nvPr/>
        </p:nvSpPr>
        <p:spPr>
          <a:xfrm>
            <a:off x="0" y="1471136"/>
            <a:ext cx="9144000" cy="1323439"/>
          </a:xfrm>
          <a:prstGeom prst="rect">
            <a:avLst/>
          </a:prstGeom>
        </p:spPr>
        <p:txBody>
          <a:bodyPr wrap="square">
            <a:spAutoFit/>
          </a:bodyPr>
          <a:lstStyle/>
          <a:p>
            <a:pPr algn="ctr"/>
            <a:r>
              <a:rPr lang="ru-RU" sz="4000" b="1" dirty="0" smtClean="0"/>
              <a:t>Какое дерево – долгожитель произрастало в Сызрани более 100 лет?</a:t>
            </a:r>
            <a:endParaRPr lang="ru-RU" sz="4000" b="1" dirty="0"/>
          </a:p>
        </p:txBody>
      </p:sp>
      <p:pic>
        <p:nvPicPr>
          <p:cNvPr id="22530" name="Picture 2" descr="Тополя-долгожители, лишившись охранных грамот, пойдут под снос | маленькая  Сызрань"/>
          <p:cNvPicPr>
            <a:picLocks noChangeAspect="1" noChangeArrowheads="1"/>
          </p:cNvPicPr>
          <p:nvPr/>
        </p:nvPicPr>
        <p:blipFill>
          <a:blip r:embed="rId5"/>
          <a:srcRect/>
          <a:stretch>
            <a:fillRect/>
          </a:stretch>
        </p:blipFill>
        <p:spPr bwMode="auto">
          <a:xfrm>
            <a:off x="2627086" y="2830286"/>
            <a:ext cx="3498981" cy="36541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0" y="1625600"/>
            <a:ext cx="9144000" cy="1384995"/>
          </a:xfrm>
          <a:prstGeom prst="rect">
            <a:avLst/>
          </a:prstGeom>
          <a:noFill/>
        </p:spPr>
        <p:txBody>
          <a:bodyPr wrap="square" rtlCol="0">
            <a:spAutoFit/>
          </a:bodyPr>
          <a:lstStyle/>
          <a:p>
            <a:pPr algn="ctr"/>
            <a:r>
              <a:rPr lang="ru-RU" sz="2800" b="1" dirty="0" smtClean="0"/>
              <a:t>Сызрань была основана в 1683 году как небольшая крепость. Отцом-основателем Сызрани стал князь Григорий Афанасьевич Козловский.</a:t>
            </a:r>
            <a:endParaRPr lang="ru-RU" sz="2800" b="1" dirty="0"/>
          </a:p>
        </p:txBody>
      </p:sp>
      <p:pic>
        <p:nvPicPr>
          <p:cNvPr id="21506" name="Picture 2" descr="Вид города Сызрани с приезда к Северо-Востоку"/>
          <p:cNvPicPr>
            <a:picLocks noChangeAspect="1" noChangeArrowheads="1"/>
          </p:cNvPicPr>
          <p:nvPr/>
        </p:nvPicPr>
        <p:blipFill>
          <a:blip r:embed="rId3"/>
          <a:srcRect/>
          <a:stretch>
            <a:fillRect/>
          </a:stretch>
        </p:blipFill>
        <p:spPr bwMode="auto">
          <a:xfrm>
            <a:off x="1142546" y="3055906"/>
            <a:ext cx="4895398" cy="3606151"/>
          </a:xfrm>
          <a:prstGeom prst="rect">
            <a:avLst/>
          </a:prstGeom>
          <a:noFill/>
        </p:spPr>
      </p:pic>
      <p:sp>
        <p:nvSpPr>
          <p:cNvPr id="6" name="Стрелка вправо 5">
            <a:hlinkClick r:id="rId4"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210457" y="1703365"/>
            <a:ext cx="3795485" cy="4401205"/>
          </a:xfrm>
          <a:prstGeom prst="rect">
            <a:avLst/>
          </a:prstGeom>
        </p:spPr>
        <p:txBody>
          <a:bodyPr wrap="square">
            <a:spAutoFit/>
          </a:bodyPr>
          <a:lstStyle/>
          <a:p>
            <a:r>
              <a:rPr lang="ru-RU" sz="2800" b="1" dirty="0" smtClean="0"/>
              <a:t>Отцом-основателем Сызрани стал князь Григорий Афанасьевич Козловский. Указом царей Иоанна и Петра Алексеевичей ему было предписано в указанном месте строить крепость.</a:t>
            </a:r>
          </a:p>
          <a:p>
            <a:endParaRPr lang="ru-RU" sz="2800" b="1" dirty="0"/>
          </a:p>
        </p:txBody>
      </p:sp>
      <p:pic>
        <p:nvPicPr>
          <p:cNvPr id="20482" name="Picture 2" descr="Основателю города Сызрань :: Геокэшинг ::"/>
          <p:cNvPicPr>
            <a:picLocks noChangeAspect="1" noChangeArrowheads="1"/>
          </p:cNvPicPr>
          <p:nvPr/>
        </p:nvPicPr>
        <p:blipFill>
          <a:blip r:embed="rId3"/>
          <a:srcRect/>
          <a:stretch>
            <a:fillRect/>
          </a:stretch>
        </p:blipFill>
        <p:spPr bwMode="auto">
          <a:xfrm>
            <a:off x="3972832" y="1296078"/>
            <a:ext cx="2456996" cy="3107379"/>
          </a:xfrm>
          <a:prstGeom prst="rect">
            <a:avLst/>
          </a:prstGeom>
          <a:noFill/>
        </p:spPr>
      </p:pic>
      <p:pic>
        <p:nvPicPr>
          <p:cNvPr id="20484" name="Picture 4" descr="Козловский, Григорий Афанасьевич — Википедия"/>
          <p:cNvPicPr>
            <a:picLocks noChangeAspect="1" noChangeArrowheads="1"/>
          </p:cNvPicPr>
          <p:nvPr/>
        </p:nvPicPr>
        <p:blipFill>
          <a:blip r:embed="rId4"/>
          <a:srcRect/>
          <a:stretch>
            <a:fillRect/>
          </a:stretch>
        </p:blipFill>
        <p:spPr bwMode="auto">
          <a:xfrm>
            <a:off x="6774090" y="1518783"/>
            <a:ext cx="2195740" cy="3404055"/>
          </a:xfrm>
          <a:prstGeom prst="rect">
            <a:avLst/>
          </a:prstGeom>
          <a:noFill/>
        </p:spPr>
      </p:pic>
      <p:sp>
        <p:nvSpPr>
          <p:cNvPr id="7" name="Прямоугольник 6"/>
          <p:cNvSpPr/>
          <p:nvPr/>
        </p:nvSpPr>
        <p:spPr>
          <a:xfrm>
            <a:off x="3497942" y="4540071"/>
            <a:ext cx="3077029" cy="1754326"/>
          </a:xfrm>
          <a:prstGeom prst="rect">
            <a:avLst/>
          </a:prstGeom>
        </p:spPr>
        <p:txBody>
          <a:bodyPr wrap="square">
            <a:spAutoFit/>
          </a:bodyPr>
          <a:lstStyle/>
          <a:p>
            <a:r>
              <a:rPr lang="ru-RU" b="1" dirty="0" smtClean="0"/>
              <a:t>20 августа 2016 года в Сызрани на собранные средства был установлен памятник воеводе Козловскому, основателю города Сызрани.</a:t>
            </a:r>
            <a:endParaRPr lang="ru-RU" b="1" dirty="0"/>
          </a:p>
        </p:txBody>
      </p:sp>
      <p:sp>
        <p:nvSpPr>
          <p:cNvPr id="8" name="Стрелка вправо 7">
            <a:hlinkClick r:id="rId5" action="ppaction://hlinksldjump"/>
          </p:cNvPr>
          <p:cNvSpPr/>
          <p:nvPr/>
        </p:nvSpPr>
        <p:spPr>
          <a:xfrm>
            <a:off x="6560458" y="5341257"/>
            <a:ext cx="2583542" cy="15167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74171" y="1379142"/>
            <a:ext cx="8969829" cy="2246769"/>
          </a:xfrm>
          <a:prstGeom prst="rect">
            <a:avLst/>
          </a:prstGeom>
        </p:spPr>
        <p:txBody>
          <a:bodyPr wrap="square">
            <a:spAutoFit/>
          </a:bodyPr>
          <a:lstStyle/>
          <a:p>
            <a:r>
              <a:rPr lang="ru-RU" sz="2000" b="1" dirty="0" smtClean="0"/>
              <a:t>Вскоре после посещения Сызрани Николаем II город едва не исчез с лица земли в результате чудовищного пожара. 5 июля 1906 года в течение 3-4 часов деревянная Сызрань выгорела почти полностью. Огонь уничтожил 3,5 тысячи домов, а число жертв среди населения так и не было достоверно установлено: люди гибли целыми семьями и кварталами. Огонь бушевал в течение 24 часов и уничтожил 5500 домов; большая часть города была уничтожена. Без крыши над головой осталось более 30 000 жителей.</a:t>
            </a:r>
            <a:endParaRPr lang="ru-RU" sz="2000" b="1" dirty="0"/>
          </a:p>
        </p:txBody>
      </p:sp>
      <p:pic>
        <p:nvPicPr>
          <p:cNvPr id="18434" name="Picture 2" descr="Сызранский пожар. 1906 год"/>
          <p:cNvPicPr>
            <a:picLocks noChangeAspect="1" noChangeArrowheads="1"/>
          </p:cNvPicPr>
          <p:nvPr/>
        </p:nvPicPr>
        <p:blipFill>
          <a:blip r:embed="rId3"/>
          <a:srcRect/>
          <a:stretch>
            <a:fillRect/>
          </a:stretch>
        </p:blipFill>
        <p:spPr bwMode="auto">
          <a:xfrm>
            <a:off x="682173" y="3615812"/>
            <a:ext cx="5471886" cy="3046246"/>
          </a:xfrm>
          <a:prstGeom prst="rect">
            <a:avLst/>
          </a:prstGeom>
          <a:noFill/>
        </p:spPr>
      </p:pic>
      <p:sp>
        <p:nvSpPr>
          <p:cNvPr id="7" name="Стрелка вправо 6">
            <a:hlinkClick r:id="rId4" action="ppaction://hlinksldjump"/>
          </p:cNvPr>
          <p:cNvSpPr/>
          <p:nvPr/>
        </p:nvSpPr>
        <p:spPr>
          <a:xfrm>
            <a:off x="6850744" y="5283200"/>
            <a:ext cx="2293256" cy="1574799"/>
          </a:xfrm>
          <a:prstGeom prst="rightArrow">
            <a:avLst>
              <a:gd name="adj1" fmla="val 50000"/>
              <a:gd name="adj2" fmla="val 517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88686" y="1456622"/>
            <a:ext cx="8955314" cy="2308324"/>
          </a:xfrm>
          <a:prstGeom prst="rect">
            <a:avLst/>
          </a:prstGeom>
        </p:spPr>
        <p:txBody>
          <a:bodyPr wrap="square">
            <a:spAutoFit/>
          </a:bodyPr>
          <a:lstStyle/>
          <a:p>
            <a:r>
              <a:rPr lang="ru-RU" b="1" dirty="0" smtClean="0"/>
              <a:t>Статус Сызрани как торгового города еще более укрепился со строительством железной дороги в 1874 году. Она предназначалась для вывоза хлеба в западные губернии России. Было принято высочайшее решение строить мост через Волгу. Он до настоящего времени носит название Александровского - в честь 25-летия царствования Александра II. Его строительство продолжалось 4 года, и было закончено в1880 году. По тому времени мост относился к числу самых крупных инженерных сооружений и самых, к тому же, протяженных </a:t>
            </a:r>
            <a:r>
              <a:rPr lang="ru-RU" b="1" smtClean="0"/>
              <a:t>- полторы </a:t>
            </a:r>
            <a:r>
              <a:rPr lang="ru-RU" b="1" dirty="0" smtClean="0"/>
              <a:t>версты. По общей длине он долго занимал первое место в Европе и шестое - в мире. </a:t>
            </a:r>
            <a:endParaRPr lang="ru-RU" b="1" dirty="0"/>
          </a:p>
        </p:txBody>
      </p:sp>
      <p:pic>
        <p:nvPicPr>
          <p:cNvPr id="17410" name="Picture 2" descr="Александровский мост через Волгу"/>
          <p:cNvPicPr>
            <a:picLocks noChangeAspect="1" noChangeArrowheads="1"/>
          </p:cNvPicPr>
          <p:nvPr/>
        </p:nvPicPr>
        <p:blipFill>
          <a:blip r:embed="rId3"/>
          <a:srcRect/>
          <a:stretch>
            <a:fillRect/>
          </a:stretch>
        </p:blipFill>
        <p:spPr bwMode="auto">
          <a:xfrm>
            <a:off x="373289" y="3744686"/>
            <a:ext cx="2021568" cy="2931885"/>
          </a:xfrm>
          <a:prstGeom prst="rect">
            <a:avLst/>
          </a:prstGeom>
          <a:noFill/>
        </p:spPr>
      </p:pic>
      <p:pic>
        <p:nvPicPr>
          <p:cNvPr id="17416" name="Picture 8" descr="За 140 лет Александровский жд мост пытались уничтожить дважды в один и тот  же день. Один раз успешно | Социальная сфера | маленькая Сызрань"/>
          <p:cNvPicPr>
            <a:picLocks noChangeAspect="1" noChangeArrowheads="1"/>
          </p:cNvPicPr>
          <p:nvPr/>
        </p:nvPicPr>
        <p:blipFill>
          <a:blip r:embed="rId4"/>
          <a:srcRect/>
          <a:stretch>
            <a:fillRect/>
          </a:stretch>
        </p:blipFill>
        <p:spPr bwMode="auto">
          <a:xfrm>
            <a:off x="2492374" y="3796780"/>
            <a:ext cx="3893912" cy="2879791"/>
          </a:xfrm>
          <a:prstGeom prst="rect">
            <a:avLst/>
          </a:prstGeom>
          <a:noFill/>
        </p:spPr>
      </p:pic>
      <p:pic>
        <p:nvPicPr>
          <p:cNvPr id="17417" name="Picture 9"/>
          <p:cNvPicPr>
            <a:picLocks noChangeAspect="1" noChangeArrowheads="1"/>
          </p:cNvPicPr>
          <p:nvPr/>
        </p:nvPicPr>
        <p:blipFill>
          <a:blip r:embed="rId5"/>
          <a:srcRect/>
          <a:stretch>
            <a:fillRect/>
          </a:stretch>
        </p:blipFill>
        <p:spPr bwMode="auto">
          <a:xfrm>
            <a:off x="6528481" y="3615722"/>
            <a:ext cx="2615519" cy="3017308"/>
          </a:xfrm>
          <a:prstGeom prst="rect">
            <a:avLst/>
          </a:prstGeom>
          <a:noFill/>
          <a:ln w="9525">
            <a:noFill/>
            <a:miter lim="800000"/>
            <a:headEnd/>
            <a:tailEnd/>
          </a:ln>
          <a:effectLst/>
        </p:spPr>
      </p:pic>
      <p:sp>
        <p:nvSpPr>
          <p:cNvPr id="8" name="Стрелка вправо 7">
            <a:hlinkClick r:id="rId6" action="ppaction://hlinksldjump"/>
          </p:cNvPr>
          <p:cNvSpPr/>
          <p:nvPr/>
        </p:nvSpPr>
        <p:spPr>
          <a:xfrm>
            <a:off x="7053942" y="5457370"/>
            <a:ext cx="2090057" cy="1400629"/>
          </a:xfrm>
          <a:prstGeom prst="rightArrow">
            <a:avLst>
              <a:gd name="adj1" fmla="val 50000"/>
              <a:gd name="adj2" fmla="val 517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86972"/>
            <a:ext cx="9144000" cy="2246769"/>
          </a:xfrm>
          <a:prstGeom prst="rect">
            <a:avLst/>
          </a:prstGeom>
          <a:noFill/>
        </p:spPr>
        <p:txBody>
          <a:bodyPr wrap="square" rtlCol="0">
            <a:spAutoFit/>
          </a:bodyPr>
          <a:lstStyle/>
          <a:p>
            <a:pPr algn="ctr"/>
            <a:r>
              <a:rPr lang="ru-RU" sz="2800" b="1" dirty="0" smtClean="0"/>
              <a:t>Игра- викторина проводится с двумя командами детей старшего дошкольного возраста.</a:t>
            </a:r>
            <a:r>
              <a:rPr lang="ru-RU" sz="2800" b="1" dirty="0" smtClean="0">
                <a:cs typeface="Times New Roman" pitchFamily="18" charset="0"/>
              </a:rPr>
              <a:t> Данная форма предназначена для закрепления представления дошкольников о родном городе по темам: история, культура, природа.</a:t>
            </a:r>
            <a:endParaRPr lang="ru-RU" sz="2800" b="1" dirty="0"/>
          </a:p>
        </p:txBody>
      </p:sp>
      <p:sp>
        <p:nvSpPr>
          <p:cNvPr id="5" name="Овал 4">
            <a:hlinkClick r:id="rId2" action="ppaction://hlinksldjump"/>
          </p:cNvPr>
          <p:cNvSpPr/>
          <p:nvPr/>
        </p:nvSpPr>
        <p:spPr>
          <a:xfrm>
            <a:off x="914400" y="3309257"/>
            <a:ext cx="7547429" cy="3280229"/>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blipFill>
                <a:blip r:embed="rId3"/>
                <a:stretch>
                  <a:fillRect/>
                </a:stretch>
              </a:blipFill>
            </a:endParaRPr>
          </a:p>
        </p:txBody>
      </p:sp>
      <p:sp>
        <p:nvSpPr>
          <p:cNvPr id="6" name="TextBox 5"/>
          <p:cNvSpPr txBox="1"/>
          <p:nvPr/>
        </p:nvSpPr>
        <p:spPr>
          <a:xfrm>
            <a:off x="2685143" y="4020457"/>
            <a:ext cx="3860800" cy="1631216"/>
          </a:xfrm>
          <a:prstGeom prst="rect">
            <a:avLst/>
          </a:prstGeom>
          <a:noFill/>
        </p:spPr>
        <p:txBody>
          <a:bodyPr wrap="square" rtlCol="0">
            <a:spAutoFit/>
          </a:bodyPr>
          <a:lstStyle/>
          <a:p>
            <a:pPr algn="ctr"/>
            <a:r>
              <a:rPr lang="ru-RU" sz="10000" b="1" dirty="0" smtClean="0">
                <a:solidFill>
                  <a:srgbClr val="C00000"/>
                </a:solidFill>
                <a:effectLst>
                  <a:outerShdw blurRad="38100" dist="38100" dir="2700000" algn="tl">
                    <a:srgbClr val="000000">
                      <a:alpha val="43137"/>
                    </a:srgbClr>
                  </a:outerShdw>
                </a:effectLst>
                <a:latin typeface="Franklin Gothic Heavy" pitchFamily="34" charset="0"/>
                <a:hlinkClick r:id="rId2" action="ppaction://hlinksldjump"/>
              </a:rPr>
              <a:t>СТАРТ</a:t>
            </a:r>
            <a:endParaRPr lang="ru-RU" sz="10000" b="1" dirty="0">
              <a:solidFill>
                <a:srgbClr val="C00000"/>
              </a:solidFill>
              <a:effectLst>
                <a:outerShdw blurRad="38100" dist="38100" dir="2700000" algn="tl">
                  <a:srgbClr val="000000">
                    <a:alpha val="43137"/>
                  </a:srgbClr>
                </a:outerShdw>
              </a:effectLst>
              <a:latin typeface="Franklin Gothic Heavy"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0" y="1703364"/>
            <a:ext cx="9144000" cy="2800767"/>
          </a:xfrm>
          <a:prstGeom prst="rect">
            <a:avLst/>
          </a:prstGeom>
        </p:spPr>
        <p:txBody>
          <a:bodyPr wrap="square">
            <a:spAutoFit/>
          </a:bodyPr>
          <a:lstStyle/>
          <a:p>
            <a:r>
              <a:rPr lang="ru-RU" sz="2000" b="1" dirty="0" smtClean="0"/>
              <a:t>Сызранский помидор — региональный праздник-фестиваль посвящённый помидору произрастающему в Сызрани.</a:t>
            </a:r>
          </a:p>
          <a:p>
            <a:r>
              <a:rPr lang="ru-RU" sz="2000" b="1" dirty="0" smtClean="0"/>
              <a:t>Фестиваль проводят с 2001 года. В ходе фестиваля в традиционные городские названия улиц и площадей вносятся «томатные </a:t>
            </a:r>
            <a:r>
              <a:rPr lang="ru-RU" sz="2000" b="1" dirty="0" err="1" smtClean="0"/>
              <a:t>поправочки</a:t>
            </a:r>
            <a:r>
              <a:rPr lang="ru-RU" sz="2000" b="1" dirty="0" smtClean="0"/>
              <a:t>»: появляется площадь «Помидорный рай», аллея «Помидоры мои </a:t>
            </a:r>
            <a:r>
              <a:rPr lang="ru-RU" sz="2000" b="1" dirty="0" err="1" smtClean="0"/>
              <a:t>раскудрявые</a:t>
            </a:r>
            <a:r>
              <a:rPr lang="ru-RU" sz="2000" b="1" dirty="0" smtClean="0"/>
              <a:t>», «Закусочная аллея», «Томатная площадь», район «Великой </a:t>
            </a:r>
            <a:r>
              <a:rPr lang="ru-RU" sz="2000" b="1" dirty="0" err="1" smtClean="0"/>
              <a:t>объедаловки</a:t>
            </a:r>
            <a:r>
              <a:rPr lang="ru-RU" sz="2000" b="1" dirty="0" smtClean="0"/>
              <a:t> и </a:t>
            </a:r>
            <a:r>
              <a:rPr lang="ru-RU" sz="2000" b="1" dirty="0" err="1" smtClean="0"/>
              <a:t>отдыхаловки</a:t>
            </a:r>
            <a:r>
              <a:rPr lang="ru-RU" sz="2000" b="1" dirty="0" smtClean="0"/>
              <a:t>».</a:t>
            </a:r>
          </a:p>
          <a:p>
            <a:endParaRPr lang="ru-RU" b="1" dirty="0" smtClean="0"/>
          </a:p>
          <a:p>
            <a:endParaRPr lang="ru-RU" b="1" dirty="0"/>
          </a:p>
        </p:txBody>
      </p:sp>
      <p:pic>
        <p:nvPicPr>
          <p:cNvPr id="16386" name="Picture 2" descr="В Сызрани в семнадцатый раз пройдет городской праздник «Сызранский помидор»"/>
          <p:cNvPicPr>
            <a:picLocks noChangeAspect="1" noChangeArrowheads="1"/>
          </p:cNvPicPr>
          <p:nvPr/>
        </p:nvPicPr>
        <p:blipFill>
          <a:blip r:embed="rId3"/>
          <a:srcRect/>
          <a:stretch>
            <a:fillRect/>
          </a:stretch>
        </p:blipFill>
        <p:spPr bwMode="auto">
          <a:xfrm>
            <a:off x="2743200" y="4191135"/>
            <a:ext cx="4001860" cy="2666865"/>
          </a:xfrm>
          <a:prstGeom prst="rect">
            <a:avLst/>
          </a:prstGeom>
          <a:noFill/>
        </p:spPr>
      </p:pic>
      <p:pic>
        <p:nvPicPr>
          <p:cNvPr id="16388" name="Picture 4" descr="Сызранский помидор"/>
          <p:cNvPicPr>
            <a:picLocks noChangeAspect="1" noChangeArrowheads="1"/>
          </p:cNvPicPr>
          <p:nvPr/>
        </p:nvPicPr>
        <p:blipFill>
          <a:blip r:embed="rId4"/>
          <a:srcRect/>
          <a:stretch>
            <a:fillRect/>
          </a:stretch>
        </p:blipFill>
        <p:spPr bwMode="auto">
          <a:xfrm>
            <a:off x="0" y="4078514"/>
            <a:ext cx="2264229" cy="2779486"/>
          </a:xfrm>
          <a:prstGeom prst="rect">
            <a:avLst/>
          </a:prstGeom>
          <a:noFill/>
        </p:spPr>
      </p:pic>
      <p:sp>
        <p:nvSpPr>
          <p:cNvPr id="8" name="Стрелка вправо 7">
            <a:hlinkClick r:id="rId5" action="ppaction://hlinksldjump"/>
          </p:cNvPr>
          <p:cNvSpPr/>
          <p:nvPr/>
        </p:nvSpPr>
        <p:spPr>
          <a:xfrm>
            <a:off x="7082972" y="4789715"/>
            <a:ext cx="1886858" cy="1836058"/>
          </a:xfrm>
          <a:prstGeom prst="rightArrow">
            <a:avLst>
              <a:gd name="adj1" fmla="val 50000"/>
              <a:gd name="adj2" fmla="val 5178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0" y="1361666"/>
            <a:ext cx="9144000" cy="3716402"/>
          </a:xfrm>
          <a:prstGeom prst="rect">
            <a:avLst/>
          </a:prstGeom>
        </p:spPr>
        <p:txBody>
          <a:bodyPr wrap="square">
            <a:spAutoFit/>
          </a:bodyPr>
          <a:lstStyle/>
          <a:p>
            <a:pPr algn="ctr"/>
            <a:r>
              <a:rPr lang="ru-RU" sz="2400" b="1" dirty="0" smtClean="0"/>
              <a:t>Сызранский драматический театр имени Алексея Николаевича Толстого.</a:t>
            </a:r>
          </a:p>
          <a:p>
            <a:pPr algn="ctr"/>
            <a:endParaRPr lang="ru-RU" sz="2000" b="1" dirty="0" smtClean="0"/>
          </a:p>
          <a:p>
            <a:r>
              <a:rPr lang="ru-RU" sz="1850" b="1" dirty="0" smtClean="0"/>
              <a:t>На</a:t>
            </a:r>
            <a:r>
              <a:rPr lang="ru-RU" sz="2000" b="1" dirty="0" smtClean="0"/>
              <a:t> </a:t>
            </a:r>
            <a:r>
              <a:rPr lang="ru-RU" sz="1850" b="1" dirty="0" smtClean="0"/>
              <a:t>самом деле театр появился в Сызрани еще в 19 веке. Тогда, в 1870-х на средства купца Ивана </a:t>
            </a:r>
            <a:r>
              <a:rPr lang="ru-RU" sz="1850" b="1" dirty="0" err="1" smtClean="0"/>
              <a:t>Соболекова</a:t>
            </a:r>
            <a:r>
              <a:rPr lang="ru-RU" sz="1850" b="1" dirty="0" smtClean="0"/>
              <a:t> был построен летний театр «Эрмитаж», куда привозили постановки известных режиссеров того времени. </a:t>
            </a:r>
          </a:p>
          <a:p>
            <a:r>
              <a:rPr lang="ru-RU" sz="1850" b="1" dirty="0" smtClean="0"/>
              <a:t>В 1937 году президиум </a:t>
            </a:r>
            <a:r>
              <a:rPr lang="ru-RU" sz="1850" b="1" dirty="0" err="1" smtClean="0"/>
              <a:t>Сызранского</a:t>
            </a:r>
            <a:r>
              <a:rPr lang="ru-RU" sz="1850" b="1" dirty="0" smtClean="0"/>
              <a:t> городского Совета в связи со сложившейся экономической ситуацией постановил передать здание Летнего театра амбару для складирования хлеба, так драматический театр в городе на несколько лет прекратил существование. Возрожден он был только в 1943 году</a:t>
            </a:r>
          </a:p>
          <a:p>
            <a:endParaRPr lang="ru-RU" sz="1850" b="1" dirty="0" smtClean="0"/>
          </a:p>
          <a:p>
            <a:endParaRPr lang="ru-RU" dirty="0"/>
          </a:p>
        </p:txBody>
      </p:sp>
      <p:pic>
        <p:nvPicPr>
          <p:cNvPr id="15362" name="Picture 2" descr="Сызранская драма объявила конкурс на лучшее видео о театре: МО ГО Сызрань"/>
          <p:cNvPicPr>
            <a:picLocks noChangeAspect="1" noChangeArrowheads="1"/>
          </p:cNvPicPr>
          <p:nvPr/>
        </p:nvPicPr>
        <p:blipFill>
          <a:blip r:embed="rId3"/>
          <a:srcRect/>
          <a:stretch>
            <a:fillRect/>
          </a:stretch>
        </p:blipFill>
        <p:spPr bwMode="auto">
          <a:xfrm>
            <a:off x="174170" y="4438596"/>
            <a:ext cx="3458483" cy="2237976"/>
          </a:xfrm>
          <a:prstGeom prst="rect">
            <a:avLst/>
          </a:prstGeom>
          <a:noFill/>
        </p:spPr>
      </p:pic>
      <p:pic>
        <p:nvPicPr>
          <p:cNvPr id="15364" name="Picture 4" descr="Сызранский драматический театр открыл свои двери после капитальной  реконструкции - Фоторепортаж - Волга Ньюс"/>
          <p:cNvPicPr>
            <a:picLocks noChangeAspect="1" noChangeArrowheads="1"/>
          </p:cNvPicPr>
          <p:nvPr/>
        </p:nvPicPr>
        <p:blipFill>
          <a:blip r:embed="rId4"/>
          <a:srcRect/>
          <a:stretch>
            <a:fillRect/>
          </a:stretch>
        </p:blipFill>
        <p:spPr bwMode="auto">
          <a:xfrm>
            <a:off x="4005645" y="4425356"/>
            <a:ext cx="3657898" cy="2251216"/>
          </a:xfrm>
          <a:prstGeom prst="rect">
            <a:avLst/>
          </a:prstGeom>
          <a:noFill/>
        </p:spPr>
      </p:pic>
      <p:sp>
        <p:nvSpPr>
          <p:cNvPr id="10" name="Стрелка вправо 9">
            <a:hlinkClick r:id="rId5" action="ppaction://hlinksldjump"/>
          </p:cNvPr>
          <p:cNvSpPr/>
          <p:nvPr/>
        </p:nvSpPr>
        <p:spPr>
          <a:xfrm>
            <a:off x="7082969" y="5138057"/>
            <a:ext cx="2061031" cy="17199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0" y="1567543"/>
            <a:ext cx="9144000" cy="1638910"/>
          </a:xfrm>
          <a:prstGeom prst="rect">
            <a:avLst/>
          </a:prstGeom>
          <a:noFill/>
        </p:spPr>
        <p:txBody>
          <a:bodyPr wrap="square" rtlCol="0">
            <a:spAutoFit/>
          </a:bodyPr>
          <a:lstStyle/>
          <a:p>
            <a:pPr algn="ctr"/>
            <a:r>
              <a:rPr lang="ru-RU" sz="2400" b="1" dirty="0" smtClean="0"/>
              <a:t>Сызранский краеведческий музей (Выставочный зал)</a:t>
            </a:r>
          </a:p>
          <a:p>
            <a:endParaRPr lang="ru-RU" b="1" dirty="0" smtClean="0"/>
          </a:p>
          <a:p>
            <a:r>
              <a:rPr lang="ru-RU" sz="1950" b="1" dirty="0" smtClean="0"/>
              <a:t>Главная экспозиция музея подразделяется на естественно- научный и историко-этнографический разделы, общий фонд которых насчитывает свыше 50 тыс. единиц хранения.</a:t>
            </a:r>
            <a:endParaRPr lang="ru-RU" sz="1950" b="1" dirty="0"/>
          </a:p>
        </p:txBody>
      </p:sp>
      <p:pic>
        <p:nvPicPr>
          <p:cNvPr id="14338" name="Picture 2" descr="В Краеведческом музее Сызрани открылась давно ожидаемая горожанами  фотовыставка | маленькая Сызрань"/>
          <p:cNvPicPr>
            <a:picLocks noChangeAspect="1" noChangeArrowheads="1"/>
          </p:cNvPicPr>
          <p:nvPr/>
        </p:nvPicPr>
        <p:blipFill>
          <a:blip r:embed="rId3"/>
          <a:srcRect/>
          <a:stretch>
            <a:fillRect/>
          </a:stretch>
        </p:blipFill>
        <p:spPr bwMode="auto">
          <a:xfrm>
            <a:off x="188686" y="3336906"/>
            <a:ext cx="4513943" cy="3325151"/>
          </a:xfrm>
          <a:prstGeom prst="rect">
            <a:avLst/>
          </a:prstGeom>
          <a:noFill/>
        </p:spPr>
      </p:pic>
      <p:pic>
        <p:nvPicPr>
          <p:cNvPr id="14340" name="Picture 4" descr="Городской выставочный зал. Дом Чернухина - Сызрань"/>
          <p:cNvPicPr>
            <a:picLocks noChangeAspect="1" noChangeArrowheads="1"/>
          </p:cNvPicPr>
          <p:nvPr/>
        </p:nvPicPr>
        <p:blipFill>
          <a:blip r:embed="rId4"/>
          <a:srcRect/>
          <a:stretch>
            <a:fillRect/>
          </a:stretch>
        </p:blipFill>
        <p:spPr bwMode="auto">
          <a:xfrm>
            <a:off x="4775200" y="3302680"/>
            <a:ext cx="4137932" cy="3359377"/>
          </a:xfrm>
          <a:prstGeom prst="rect">
            <a:avLst/>
          </a:prstGeom>
          <a:noFill/>
        </p:spPr>
      </p:pic>
      <p:sp>
        <p:nvSpPr>
          <p:cNvPr id="7" name="Стрелка вправо 6">
            <a:hlinkClick r:id="rId5" action="ppaction://hlinksldjump"/>
          </p:cNvPr>
          <p:cNvSpPr/>
          <p:nvPr/>
        </p:nvSpPr>
        <p:spPr>
          <a:xfrm>
            <a:off x="6937829" y="5239657"/>
            <a:ext cx="2206171" cy="16183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6" name="Прямоугольник 5"/>
          <p:cNvSpPr/>
          <p:nvPr/>
        </p:nvSpPr>
        <p:spPr>
          <a:xfrm>
            <a:off x="0" y="1389465"/>
            <a:ext cx="9144000" cy="1938992"/>
          </a:xfrm>
          <a:prstGeom prst="rect">
            <a:avLst/>
          </a:prstGeom>
        </p:spPr>
        <p:txBody>
          <a:bodyPr wrap="square">
            <a:spAutoFit/>
          </a:bodyPr>
          <a:lstStyle/>
          <a:p>
            <a:pPr algn="ctr"/>
            <a:r>
              <a:rPr lang="ru-RU" sz="2400" b="1" dirty="0" smtClean="0"/>
              <a:t>Спасская башня </a:t>
            </a:r>
            <a:r>
              <a:rPr lang="ru-RU" sz="2400" b="1" dirty="0" err="1" smtClean="0"/>
              <a:t>Сызранского</a:t>
            </a:r>
            <a:r>
              <a:rPr lang="ru-RU" sz="2400" b="1" dirty="0" smtClean="0"/>
              <a:t> Кремля.</a:t>
            </a:r>
          </a:p>
          <a:p>
            <a:endParaRPr lang="ru-RU" b="1" dirty="0" smtClean="0"/>
          </a:p>
          <a:p>
            <a:r>
              <a:rPr lang="ru-RU" sz="1950" b="1" dirty="0" smtClean="0"/>
              <a:t>Это самый древний памятник истории и архитектуры города Сызрани, который горожане громко называют </a:t>
            </a:r>
            <a:r>
              <a:rPr lang="ru-RU" sz="1950" b="1" dirty="0" err="1" smtClean="0"/>
              <a:t>Сызранским</a:t>
            </a:r>
            <a:r>
              <a:rPr lang="ru-RU" sz="1950" b="1" dirty="0" smtClean="0"/>
              <a:t> Кремлём. По своей форме она схожа со старинной головной башней Казанского кремля, что позволяет считать, что именно последняя и бралась при строительстве в качестве прототипа.</a:t>
            </a:r>
            <a:endParaRPr lang="ru-RU" sz="1950" b="1" dirty="0"/>
          </a:p>
        </p:txBody>
      </p:sp>
      <p:pic>
        <p:nvPicPr>
          <p:cNvPr id="13314" name="Picture 2" descr="Спасская башня Сызранского кремля, культурный центр, Советская ул., 2А,  Сызрань, Россия — Яндекс.Карты"/>
          <p:cNvPicPr>
            <a:picLocks noChangeAspect="1" noChangeArrowheads="1"/>
          </p:cNvPicPr>
          <p:nvPr/>
        </p:nvPicPr>
        <p:blipFill>
          <a:blip r:embed="rId3" cstate="print"/>
          <a:srcRect/>
          <a:stretch>
            <a:fillRect/>
          </a:stretch>
        </p:blipFill>
        <p:spPr bwMode="auto">
          <a:xfrm>
            <a:off x="812800" y="3316831"/>
            <a:ext cx="2191657" cy="3330711"/>
          </a:xfrm>
          <a:prstGeom prst="rect">
            <a:avLst/>
          </a:prstGeom>
          <a:noFill/>
        </p:spPr>
      </p:pic>
      <p:pic>
        <p:nvPicPr>
          <p:cNvPr id="1026" name="Picture 2"/>
          <p:cNvPicPr>
            <a:picLocks noChangeAspect="1" noChangeArrowheads="1"/>
          </p:cNvPicPr>
          <p:nvPr/>
        </p:nvPicPr>
        <p:blipFill>
          <a:blip r:embed="rId4"/>
          <a:srcRect/>
          <a:stretch>
            <a:fillRect/>
          </a:stretch>
        </p:blipFill>
        <p:spPr bwMode="auto">
          <a:xfrm>
            <a:off x="3541487" y="3396345"/>
            <a:ext cx="4484914" cy="3280456"/>
          </a:xfrm>
          <a:prstGeom prst="rect">
            <a:avLst/>
          </a:prstGeom>
          <a:noFill/>
          <a:ln w="9525">
            <a:noFill/>
            <a:miter lim="800000"/>
            <a:headEnd/>
            <a:tailEnd/>
          </a:ln>
          <a:effectLst/>
        </p:spPr>
      </p:pic>
      <p:sp>
        <p:nvSpPr>
          <p:cNvPr id="8" name="Стрелка вправо 7">
            <a:hlinkClick r:id="rId5" action="ppaction://hlinksldjump"/>
          </p:cNvPr>
          <p:cNvSpPr/>
          <p:nvPr/>
        </p:nvSpPr>
        <p:spPr>
          <a:xfrm>
            <a:off x="6937829" y="5239657"/>
            <a:ext cx="2206171" cy="16183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74171" y="1452940"/>
            <a:ext cx="8969829" cy="1938992"/>
          </a:xfrm>
          <a:prstGeom prst="rect">
            <a:avLst/>
          </a:prstGeom>
        </p:spPr>
        <p:txBody>
          <a:bodyPr wrap="square">
            <a:spAutoFit/>
          </a:bodyPr>
          <a:lstStyle/>
          <a:p>
            <a:r>
              <a:rPr lang="ru-RU" sz="2000" b="1" dirty="0" smtClean="0"/>
              <a:t>Город Сызрань вытянулся вдоль берега Волги с юго-запада на северо-восток почти на 25 километров, а в направлении, перпендикулярном реке, — полосой шириной от 3 до 5 километров. Такое расположение города вдоль берега создает условия для хорошего рассеивания вредных примесей в атмосфере, поэтому вероятность экстремально высоких загрязнений атмосферного воздуха в Сызрани мала.</a:t>
            </a:r>
            <a:endParaRPr lang="ru-RU" sz="2000" b="1" dirty="0"/>
          </a:p>
        </p:txBody>
      </p:sp>
      <p:pic>
        <p:nvPicPr>
          <p:cNvPr id="12290" name="Picture 2" descr="Высокий берег в селе Кашпир: v_kleschev — LiveJournal"/>
          <p:cNvPicPr>
            <a:picLocks noChangeAspect="1" noChangeArrowheads="1"/>
          </p:cNvPicPr>
          <p:nvPr/>
        </p:nvPicPr>
        <p:blipFill>
          <a:blip r:embed="rId3"/>
          <a:srcRect/>
          <a:stretch>
            <a:fillRect/>
          </a:stretch>
        </p:blipFill>
        <p:spPr bwMode="auto">
          <a:xfrm>
            <a:off x="174171" y="3875314"/>
            <a:ext cx="4325258" cy="2757715"/>
          </a:xfrm>
          <a:prstGeom prst="rect">
            <a:avLst/>
          </a:prstGeom>
          <a:noFill/>
        </p:spPr>
      </p:pic>
      <p:pic>
        <p:nvPicPr>
          <p:cNvPr id="12291" name="Picture 3"/>
          <p:cNvPicPr>
            <a:picLocks noChangeAspect="1" noChangeArrowheads="1"/>
          </p:cNvPicPr>
          <p:nvPr/>
        </p:nvPicPr>
        <p:blipFill>
          <a:blip r:embed="rId4"/>
          <a:srcRect/>
          <a:stretch>
            <a:fillRect/>
          </a:stretch>
        </p:blipFill>
        <p:spPr bwMode="auto">
          <a:xfrm>
            <a:off x="4798333" y="3227034"/>
            <a:ext cx="2937782" cy="3449538"/>
          </a:xfrm>
          <a:prstGeom prst="rect">
            <a:avLst/>
          </a:prstGeom>
          <a:noFill/>
          <a:ln w="9525">
            <a:noFill/>
            <a:miter lim="800000"/>
            <a:headEnd/>
            <a:tailEnd/>
          </a:ln>
          <a:effectLst/>
        </p:spPr>
      </p:pic>
      <p:sp>
        <p:nvSpPr>
          <p:cNvPr id="7" name="Стрелка вправо 6">
            <a:hlinkClick r:id="rId5" action="ppaction://hlinksldjump"/>
          </p:cNvPr>
          <p:cNvSpPr/>
          <p:nvPr/>
        </p:nvSpPr>
        <p:spPr>
          <a:xfrm>
            <a:off x="6937829" y="5239657"/>
            <a:ext cx="2206171" cy="16183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0" y="1294511"/>
            <a:ext cx="9144000" cy="5632311"/>
          </a:xfrm>
          <a:prstGeom prst="rect">
            <a:avLst/>
          </a:prstGeom>
        </p:spPr>
        <p:txBody>
          <a:bodyPr wrap="square">
            <a:spAutoFit/>
          </a:bodyPr>
          <a:lstStyle/>
          <a:p>
            <a:pPr algn="ctr"/>
            <a:r>
              <a:rPr lang="ru-RU" b="1" dirty="0" smtClean="0"/>
              <a:t>В Сызрани находится 4 охраняемых природных объекта.</a:t>
            </a:r>
          </a:p>
          <a:p>
            <a:pPr algn="ctr"/>
            <a:endParaRPr lang="ru-RU" dirty="0" smtClean="0"/>
          </a:p>
          <a:p>
            <a:pPr marL="342900" indent="-342900">
              <a:buFont typeface="+mj-lt"/>
              <a:buAutoNum type="arabicPeriod"/>
            </a:pPr>
            <a:r>
              <a:rPr lang="ru-RU" sz="1600" b="1" dirty="0" smtClean="0"/>
              <a:t>Акватория водохранилища ГЭС. Площадь памятника природы составляет 73,2 гектара. Памятник природы включает древесную растительность естественного происхождения, кустарники, травянистую растительность, флору и фауну, в том числе редкие и находящиеся под угрозой исчезновения виды растений, животных и грибов.</a:t>
            </a:r>
          </a:p>
          <a:p>
            <a:pPr marL="342900" indent="-342900">
              <a:buFont typeface="+mj-lt"/>
              <a:buAutoNum type="arabicPeriod"/>
            </a:pPr>
            <a:endParaRPr lang="ru-RU" sz="1600" b="1" dirty="0" smtClean="0"/>
          </a:p>
          <a:p>
            <a:pPr marL="342900" indent="-342900">
              <a:buFont typeface="+mj-lt"/>
              <a:buAutoNum type="arabicPeriod"/>
            </a:pPr>
            <a:r>
              <a:rPr lang="ru-RU" sz="1600" b="1" dirty="0" smtClean="0"/>
              <a:t>Урочище Монастырская гора. Представляет собой возвышенное плато с дюнным песками, подверженным ветровой эрозии, засаженное в 1950 году </a:t>
            </a:r>
            <a:r>
              <a:rPr lang="ru-RU" sz="1600" b="1" dirty="0" err="1" smtClean="0"/>
              <a:t>Сызранским</a:t>
            </a:r>
            <a:r>
              <a:rPr lang="ru-RU" sz="1600" b="1" dirty="0" smtClean="0"/>
              <a:t> леспромхозом сосной, берёзой, лиственницей и кустарником. С южной стороны примыкает к акватории водохранилища ГЭС, образуя с ним единый природный комплекс.</a:t>
            </a:r>
          </a:p>
          <a:p>
            <a:pPr marL="342900" indent="-342900">
              <a:buFont typeface="+mj-lt"/>
              <a:buAutoNum type="arabicPeriod"/>
            </a:pPr>
            <a:endParaRPr lang="ru-RU" sz="1600" b="1" dirty="0" smtClean="0"/>
          </a:p>
          <a:p>
            <a:pPr marL="342900" indent="-342900">
              <a:buFont typeface="+mj-lt"/>
              <a:buAutoNum type="arabicPeriod"/>
            </a:pPr>
            <a:r>
              <a:rPr lang="ru-RU" sz="1600" b="1" dirty="0" smtClean="0"/>
              <a:t>Дендрологический парк имени 60-летия ВООП. Заложен в начале 1960-х гг., первоначально в качестве части санитарно-защитной зоны завода пластмасс, расположен на южной окраине города и занимает площадь 8 гектаров. В нем представлено более 100 видов и разновидностей деревьев и кустарников.</a:t>
            </a:r>
          </a:p>
          <a:p>
            <a:pPr marL="342900" indent="-342900">
              <a:buFont typeface="+mj-lt"/>
              <a:buAutoNum type="arabicPeriod"/>
            </a:pPr>
            <a:endParaRPr lang="ru-RU" sz="1600" b="1" dirty="0" smtClean="0"/>
          </a:p>
          <a:p>
            <a:pPr marL="342900" indent="-342900">
              <a:buFont typeface="+mj-lt"/>
              <a:buAutoNum type="arabicPeriod"/>
            </a:pPr>
            <a:r>
              <a:rPr lang="ru-RU" sz="1600" b="1" dirty="0" err="1" smtClean="0"/>
              <a:t>Кашпирские</a:t>
            </a:r>
            <a:r>
              <a:rPr lang="ru-RU" sz="1600" b="1" dirty="0" smtClean="0"/>
              <a:t> обнажения юрских и меловых отложений. Расположены на правобережье Саратовского водохранилища восточнее с. </a:t>
            </a:r>
            <a:r>
              <a:rPr lang="ru-RU" sz="1600" b="1" dirty="0" err="1" smtClean="0"/>
              <a:t>Кашпир</a:t>
            </a:r>
            <a:r>
              <a:rPr lang="ru-RU" sz="1600" b="1" dirty="0" smtClean="0"/>
              <a:t> (Поповка). Площадь 4,2 гектара. Обнажения имеют большое научное и познавательное значение.</a:t>
            </a:r>
          </a:p>
          <a:p>
            <a:endParaRPr lang="ru-RU" b="1" dirty="0" smtClean="0"/>
          </a:p>
          <a:p>
            <a:endParaRPr lang="ru-RU" dirty="0"/>
          </a:p>
        </p:txBody>
      </p:sp>
      <p:sp>
        <p:nvSpPr>
          <p:cNvPr id="6" name="Стрелка вправо 5">
            <a:hlinkClick r:id="rId3" action="ppaction://hlinksldjump"/>
          </p:cNvPr>
          <p:cNvSpPr/>
          <p:nvPr/>
        </p:nvSpPr>
        <p:spPr>
          <a:xfrm>
            <a:off x="6633029" y="6052457"/>
            <a:ext cx="2510971" cy="8055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319314" y="1377408"/>
            <a:ext cx="8824686" cy="2308324"/>
          </a:xfrm>
          <a:prstGeom prst="rect">
            <a:avLst/>
          </a:prstGeom>
        </p:spPr>
        <p:txBody>
          <a:bodyPr wrap="square">
            <a:spAutoFit/>
          </a:bodyPr>
          <a:lstStyle/>
          <a:p>
            <a:r>
              <a:rPr lang="ru-RU" b="1" dirty="0" smtClean="0"/>
              <a:t>В Сызрани по адресу ул. К Маркса, 83 много лет рос величественный тополь черный - дерево долгожитель со стволом в три обхвата. Дерево являлось памятником природы местного значения. Тополю около ста лет - он был посажен еще до известного пожара в Сызрани в 1906 году. Оно сумело выжить в пожаре. 31 июля 2014 года сильный порыв ветра сломал крупную ветку тополя. Спустя год тополь спилили. По информации Администрации города, такое решение было принято по той причине, что оно представляло серьезную опасность для людей и было признано аварийным</a:t>
            </a:r>
            <a:r>
              <a:rPr lang="ru-RU" dirty="0" smtClean="0"/>
              <a:t>. </a:t>
            </a:r>
            <a:endParaRPr lang="ru-RU" dirty="0"/>
          </a:p>
        </p:txBody>
      </p:sp>
      <p:pic>
        <p:nvPicPr>
          <p:cNvPr id="10242" name="Picture 2" descr="Тополь черный - дерево долгожитель изжил свой век"/>
          <p:cNvPicPr>
            <a:picLocks noChangeAspect="1" noChangeArrowheads="1"/>
          </p:cNvPicPr>
          <p:nvPr/>
        </p:nvPicPr>
        <p:blipFill>
          <a:blip r:embed="rId3"/>
          <a:srcRect/>
          <a:stretch>
            <a:fillRect/>
          </a:stretch>
        </p:blipFill>
        <p:spPr bwMode="auto">
          <a:xfrm>
            <a:off x="4136572" y="3643085"/>
            <a:ext cx="4023534" cy="3033486"/>
          </a:xfrm>
          <a:prstGeom prst="rect">
            <a:avLst/>
          </a:prstGeom>
          <a:noFill/>
        </p:spPr>
      </p:pic>
      <p:sp>
        <p:nvSpPr>
          <p:cNvPr id="6" name="Стрелка вправо 5">
            <a:hlinkClick r:id="rId4" action="ppaction://hlinksldjump"/>
          </p:cNvPr>
          <p:cNvSpPr/>
          <p:nvPr/>
        </p:nvSpPr>
        <p:spPr>
          <a:xfrm>
            <a:off x="6937829" y="5239657"/>
            <a:ext cx="2206171" cy="16183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pic>
        <p:nvPicPr>
          <p:cNvPr id="10244" name="Picture 4" descr="Чёрный тополь - Сызрань"/>
          <p:cNvPicPr>
            <a:picLocks noChangeAspect="1" noChangeArrowheads="1"/>
          </p:cNvPicPr>
          <p:nvPr/>
        </p:nvPicPr>
        <p:blipFill>
          <a:blip r:embed="rId5"/>
          <a:srcRect/>
          <a:stretch>
            <a:fillRect/>
          </a:stretch>
        </p:blipFill>
        <p:spPr bwMode="auto">
          <a:xfrm>
            <a:off x="1045028" y="3657600"/>
            <a:ext cx="2475958" cy="300445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Пин от пользователя Искин на доске Geometric wall | Баннер, Абстрактное,  Ретро футуризм"/>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349828" y="696686"/>
            <a:ext cx="6457172" cy="1452265"/>
          </a:xfrm>
          <a:prstGeom prst="rect">
            <a:avLst/>
          </a:prstGeom>
          <a:noFill/>
        </p:spPr>
        <p:txBody>
          <a:bodyPr wrap="none" lIns="91440" tIns="45720" rIns="91440" bIns="45720">
            <a:prstTxWarp prst="textArchUp">
              <a:avLst/>
            </a:prstTxWarp>
            <a:spAutoFit/>
          </a:bodyPr>
          <a:lstStyle/>
          <a:p>
            <a:pPr algn="ctr"/>
            <a:r>
              <a:rPr lang="ru-RU" sz="6600" b="1" cap="none" spc="0" dirty="0" smtClean="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rPr>
              <a:t>Правильный ответ</a:t>
            </a:r>
            <a:endParaRPr lang="ru-RU" sz="6600" b="1" cap="none" spc="0" dirty="0">
              <a:ln w="31550" cmpd="sng">
                <a:solidFill>
                  <a:schemeClr val="tx1">
                    <a:lumMod val="95000"/>
                    <a:lumOff val="5000"/>
                  </a:schemeClr>
                </a:soli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0" y="1463266"/>
            <a:ext cx="9144000" cy="1200329"/>
          </a:xfrm>
          <a:prstGeom prst="rect">
            <a:avLst/>
          </a:prstGeom>
        </p:spPr>
        <p:txBody>
          <a:bodyPr wrap="square">
            <a:spAutoFit/>
          </a:bodyPr>
          <a:lstStyle/>
          <a:p>
            <a:r>
              <a:rPr lang="ru-RU" sz="2400" b="1" dirty="0" smtClean="0"/>
              <a:t>Город Сызрань получил герб 22 декабря 1780 года. В верхней части щита герб </a:t>
            </a:r>
            <a:r>
              <a:rPr lang="ru-RU" sz="2400" b="1" dirty="0" err="1" smtClean="0"/>
              <a:t>Симбирский</a:t>
            </a:r>
            <a:r>
              <a:rPr lang="ru-RU" sz="2400" b="1" dirty="0" smtClean="0"/>
              <a:t>, в нижней — чёрный бык в золотом поле, означающий изобилие сего рода скота».</a:t>
            </a:r>
            <a:endParaRPr lang="ru-RU" sz="2400" b="1" dirty="0"/>
          </a:p>
        </p:txBody>
      </p:sp>
      <p:sp>
        <p:nvSpPr>
          <p:cNvPr id="7" name="Стрелка вправо 6">
            <a:hlinkClick r:id="rId3" action="ppaction://hlinksldjump"/>
          </p:cNvPr>
          <p:cNvSpPr/>
          <p:nvPr/>
        </p:nvSpPr>
        <p:spPr>
          <a:xfrm>
            <a:off x="6937829" y="5239657"/>
            <a:ext cx="2206171" cy="161834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pic>
        <p:nvPicPr>
          <p:cNvPr id="2" name="Picture 2" descr="Ferdinand Render 16 by Sem-Nome | Ferdinand the bulls, Ferdinand, Character  design animation"/>
          <p:cNvPicPr>
            <a:picLocks noChangeAspect="1" noChangeArrowheads="1"/>
          </p:cNvPicPr>
          <p:nvPr/>
        </p:nvPicPr>
        <p:blipFill>
          <a:blip r:embed="rId4"/>
          <a:srcRect/>
          <a:stretch>
            <a:fillRect/>
          </a:stretch>
        </p:blipFill>
        <p:spPr bwMode="auto">
          <a:xfrm>
            <a:off x="290286" y="2544826"/>
            <a:ext cx="4440464" cy="4102717"/>
          </a:xfrm>
          <a:prstGeom prst="rect">
            <a:avLst/>
          </a:prstGeom>
          <a:noFill/>
        </p:spPr>
      </p:pic>
      <p:pic>
        <p:nvPicPr>
          <p:cNvPr id="2054" name="Picture 6" descr="Герб Сызрани"/>
          <p:cNvPicPr>
            <a:picLocks noChangeAspect="1" noChangeArrowheads="1"/>
          </p:cNvPicPr>
          <p:nvPr/>
        </p:nvPicPr>
        <p:blipFill>
          <a:blip r:embed="rId5"/>
          <a:srcRect/>
          <a:stretch>
            <a:fillRect/>
          </a:stretch>
        </p:blipFill>
        <p:spPr bwMode="auto">
          <a:xfrm>
            <a:off x="4640489" y="2472047"/>
            <a:ext cx="3182711" cy="335022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Абстрактный фон векторы, картинки, клипарт Абстрактный фон | скачать на  Depositphoto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362857" y="464457"/>
            <a:ext cx="8781143" cy="6001643"/>
          </a:xfrm>
          <a:prstGeom prst="rect">
            <a:avLst/>
          </a:prstGeom>
          <a:noFill/>
        </p:spPr>
        <p:txBody>
          <a:bodyPr wrap="square" rtlCol="0">
            <a:spAutoFit/>
          </a:bodyPr>
          <a:lstStyle/>
          <a:p>
            <a:pPr algn="ctr"/>
            <a:r>
              <a:rPr lang="ru-RU" sz="4800" b="1" dirty="0" smtClean="0">
                <a:effectLst>
                  <a:outerShdw blurRad="38100" dist="38100" dir="2700000" algn="tl">
                    <a:srgbClr val="000000">
                      <a:alpha val="43137"/>
                    </a:srgbClr>
                  </a:outerShdw>
                </a:effectLst>
                <a:latin typeface="Arial Black" pitchFamily="34" charset="0"/>
              </a:rPr>
              <a:t>Дорогие ребята, вы показали, что любите свой город и много о нем знаете! Однако, помните, что всегда есть место новым открытиям! </a:t>
            </a:r>
          </a:p>
          <a:p>
            <a:pPr algn="ctr"/>
            <a:r>
              <a:rPr lang="ru-RU" sz="4800" b="1" dirty="0" smtClean="0">
                <a:effectLst>
                  <a:outerShdw blurRad="38100" dist="38100" dir="2700000" algn="tl">
                    <a:srgbClr val="000000">
                      <a:alpha val="43137"/>
                    </a:srgbClr>
                  </a:outerShdw>
                </a:effectLst>
                <a:latin typeface="Arial Black" pitchFamily="34" charset="0"/>
              </a:rPr>
              <a:t>Спасибо за игру!</a:t>
            </a:r>
            <a:endParaRPr lang="ru-RU" sz="4800" b="1" dirty="0">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p:cNvPicPr>
            <a:picLocks noChangeAspect="1" noChangeArrowheads="1"/>
          </p:cNvPicPr>
          <p:nvPr/>
        </p:nvPicPr>
        <p:blipFill>
          <a:blip r:embed="rId2"/>
          <a:srcRect/>
          <a:stretch>
            <a:fillRect/>
          </a:stretch>
        </p:blipFill>
        <p:spPr bwMode="auto">
          <a:xfrm>
            <a:off x="478971" y="2569029"/>
            <a:ext cx="7547429" cy="3468914"/>
          </a:xfrm>
          <a:prstGeom prst="rect">
            <a:avLst/>
          </a:prstGeom>
          <a:noFill/>
          <a:ln w="9525">
            <a:noFill/>
            <a:miter lim="800000"/>
            <a:headEnd/>
            <a:tailEnd/>
          </a:ln>
          <a:effectLst/>
        </p:spPr>
      </p:pic>
      <p:sp>
        <p:nvSpPr>
          <p:cNvPr id="8" name="Овал 7">
            <a:hlinkClick r:id="rId3" action="ppaction://hlinksldjump"/>
          </p:cNvPr>
          <p:cNvSpPr/>
          <p:nvPr/>
        </p:nvSpPr>
        <p:spPr>
          <a:xfrm>
            <a:off x="1022946" y="2005672"/>
            <a:ext cx="1000132" cy="928694"/>
          </a:xfrm>
          <a:prstGeom prst="ellipse">
            <a:avLst/>
          </a:prstGeom>
          <a:gradFill flip="none" rotWithShape="1">
            <a:gsLst>
              <a:gs pos="0">
                <a:srgbClr val="F4971C">
                  <a:shade val="30000"/>
                  <a:satMod val="115000"/>
                </a:srgbClr>
              </a:gs>
              <a:gs pos="50000">
                <a:srgbClr val="F4971C">
                  <a:shade val="67500"/>
                  <a:satMod val="115000"/>
                </a:srgbClr>
              </a:gs>
              <a:gs pos="100000">
                <a:srgbClr val="F4971C">
                  <a:shade val="100000"/>
                  <a:satMod val="115000"/>
                </a:srgbClr>
              </a:gs>
            </a:gsLst>
            <a:lin ang="189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2">
                    <a:lumMod val="50000"/>
                  </a:schemeClr>
                </a:solidFill>
              </a:rPr>
              <a:t>1</a:t>
            </a:r>
            <a:endParaRPr lang="ru-RU" sz="5400" b="1" dirty="0">
              <a:solidFill>
                <a:schemeClr val="accent2">
                  <a:lumMod val="50000"/>
                </a:schemeClr>
              </a:solidFill>
            </a:endParaRPr>
          </a:p>
        </p:txBody>
      </p:sp>
      <p:sp>
        <p:nvSpPr>
          <p:cNvPr id="9" name="Овал 8">
            <a:hlinkClick r:id="rId4" action="ppaction://hlinksldjump"/>
          </p:cNvPr>
          <p:cNvSpPr/>
          <p:nvPr/>
        </p:nvSpPr>
        <p:spPr>
          <a:xfrm>
            <a:off x="1025449" y="3126275"/>
            <a:ext cx="1000132" cy="928694"/>
          </a:xfrm>
          <a:prstGeom prst="ellipse">
            <a:avLst/>
          </a:prstGeom>
          <a:gradFill flip="none" rotWithShape="1">
            <a:gsLst>
              <a:gs pos="0">
                <a:srgbClr val="F4971C">
                  <a:shade val="30000"/>
                  <a:satMod val="115000"/>
                </a:srgbClr>
              </a:gs>
              <a:gs pos="50000">
                <a:srgbClr val="F4971C">
                  <a:shade val="67500"/>
                  <a:satMod val="115000"/>
                </a:srgbClr>
              </a:gs>
              <a:gs pos="100000">
                <a:srgbClr val="F4971C">
                  <a:shade val="100000"/>
                  <a:satMod val="115000"/>
                </a:srgbClr>
              </a:gs>
            </a:gsLst>
            <a:lin ang="189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2">
                    <a:lumMod val="50000"/>
                  </a:schemeClr>
                </a:solidFill>
              </a:rPr>
              <a:t>2</a:t>
            </a:r>
            <a:endParaRPr lang="ru-RU" sz="5400" b="1" dirty="0">
              <a:solidFill>
                <a:schemeClr val="accent2">
                  <a:lumMod val="50000"/>
                </a:schemeClr>
              </a:solidFill>
            </a:endParaRPr>
          </a:p>
        </p:txBody>
      </p:sp>
      <p:sp>
        <p:nvSpPr>
          <p:cNvPr id="10" name="Овал 9">
            <a:hlinkClick r:id="rId5" action="ppaction://hlinksldjump"/>
          </p:cNvPr>
          <p:cNvSpPr/>
          <p:nvPr/>
        </p:nvSpPr>
        <p:spPr>
          <a:xfrm>
            <a:off x="1075499" y="4249381"/>
            <a:ext cx="1000132" cy="928694"/>
          </a:xfrm>
          <a:prstGeom prst="ellipse">
            <a:avLst/>
          </a:prstGeom>
          <a:gradFill flip="none" rotWithShape="1">
            <a:gsLst>
              <a:gs pos="0">
                <a:srgbClr val="F4971C">
                  <a:shade val="30000"/>
                  <a:satMod val="115000"/>
                </a:srgbClr>
              </a:gs>
              <a:gs pos="50000">
                <a:srgbClr val="F4971C">
                  <a:shade val="67500"/>
                  <a:satMod val="115000"/>
                </a:srgbClr>
              </a:gs>
              <a:gs pos="100000">
                <a:srgbClr val="F4971C">
                  <a:shade val="100000"/>
                  <a:satMod val="115000"/>
                </a:srgbClr>
              </a:gs>
            </a:gsLst>
            <a:lin ang="189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2">
                    <a:lumMod val="50000"/>
                  </a:schemeClr>
                </a:solidFill>
              </a:rPr>
              <a:t>3</a:t>
            </a:r>
            <a:endParaRPr lang="ru-RU" sz="5400" b="1" dirty="0">
              <a:solidFill>
                <a:schemeClr val="accent2">
                  <a:lumMod val="50000"/>
                </a:schemeClr>
              </a:solidFill>
            </a:endParaRPr>
          </a:p>
        </p:txBody>
      </p:sp>
      <p:sp>
        <p:nvSpPr>
          <p:cNvPr id="11" name="Овал 10">
            <a:hlinkClick r:id="rId6" action="ppaction://hlinksldjump"/>
          </p:cNvPr>
          <p:cNvSpPr/>
          <p:nvPr/>
        </p:nvSpPr>
        <p:spPr>
          <a:xfrm>
            <a:off x="1082003" y="5382994"/>
            <a:ext cx="1000132" cy="928694"/>
          </a:xfrm>
          <a:prstGeom prst="ellipse">
            <a:avLst/>
          </a:prstGeom>
          <a:gradFill flip="none" rotWithShape="1">
            <a:gsLst>
              <a:gs pos="0">
                <a:srgbClr val="F4971C">
                  <a:shade val="30000"/>
                  <a:satMod val="115000"/>
                </a:srgbClr>
              </a:gs>
              <a:gs pos="50000">
                <a:srgbClr val="F4971C">
                  <a:shade val="67500"/>
                  <a:satMod val="115000"/>
                </a:srgbClr>
              </a:gs>
              <a:gs pos="100000">
                <a:srgbClr val="F4971C">
                  <a:shade val="100000"/>
                  <a:satMod val="115000"/>
                </a:srgbClr>
              </a:gs>
            </a:gsLst>
            <a:lin ang="189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chemeClr val="accent2">
                    <a:lumMod val="50000"/>
                  </a:schemeClr>
                </a:solidFill>
              </a:rPr>
              <a:t>4</a:t>
            </a:r>
            <a:endParaRPr lang="ru-RU" sz="5400" b="1" dirty="0">
              <a:solidFill>
                <a:schemeClr val="accent2">
                  <a:lumMod val="50000"/>
                </a:schemeClr>
              </a:solidFill>
            </a:endParaRPr>
          </a:p>
        </p:txBody>
      </p:sp>
      <p:sp>
        <p:nvSpPr>
          <p:cNvPr id="18" name="Прямоугольник 17"/>
          <p:cNvSpPr/>
          <p:nvPr/>
        </p:nvSpPr>
        <p:spPr>
          <a:xfrm>
            <a:off x="363860" y="881370"/>
            <a:ext cx="2259724" cy="966952"/>
          </a:xfrm>
          <a:prstGeom prst="rect">
            <a:avLst/>
          </a:prstGeom>
          <a:gradFill flip="none" rotWithShape="1">
            <a:gsLst>
              <a:gs pos="0">
                <a:srgbClr val="F4971C">
                  <a:shade val="30000"/>
                  <a:satMod val="115000"/>
                </a:srgbClr>
              </a:gs>
              <a:gs pos="50000">
                <a:srgbClr val="F4971C">
                  <a:shade val="67500"/>
                  <a:satMod val="115000"/>
                </a:srgbClr>
              </a:gs>
              <a:gs pos="100000">
                <a:srgbClr val="F4971C">
                  <a:shade val="100000"/>
                  <a:satMod val="115000"/>
                </a:srgbClr>
              </a:gs>
            </a:gsLst>
            <a:lin ang="189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p:cNvSpPr/>
          <p:nvPr/>
        </p:nvSpPr>
        <p:spPr>
          <a:xfrm>
            <a:off x="3442139" y="952687"/>
            <a:ext cx="2259724" cy="966952"/>
          </a:xfrm>
          <a:prstGeom prst="rect">
            <a:avLst/>
          </a:prstGeom>
          <a:gradFill flip="none" rotWithShape="1">
            <a:gsLst>
              <a:gs pos="0">
                <a:srgbClr val="FA007D">
                  <a:shade val="30000"/>
                  <a:satMod val="115000"/>
                </a:srgbClr>
              </a:gs>
              <a:gs pos="50000">
                <a:srgbClr val="FA007D">
                  <a:shade val="67500"/>
                  <a:satMod val="115000"/>
                </a:srgbClr>
              </a:gs>
              <a:gs pos="100000">
                <a:srgbClr val="FA007D">
                  <a:shade val="100000"/>
                  <a:satMod val="115000"/>
                </a:srgb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Прямоугольник 19"/>
          <p:cNvSpPr/>
          <p:nvPr/>
        </p:nvSpPr>
        <p:spPr>
          <a:xfrm>
            <a:off x="6511409" y="899888"/>
            <a:ext cx="2259724" cy="966952"/>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B0F0"/>
              </a:solidFill>
            </a:endParaRPr>
          </a:p>
        </p:txBody>
      </p:sp>
      <p:sp>
        <p:nvSpPr>
          <p:cNvPr id="21" name="TextBox 20"/>
          <p:cNvSpPr txBox="1"/>
          <p:nvPr/>
        </p:nvSpPr>
        <p:spPr>
          <a:xfrm>
            <a:off x="729217" y="1112595"/>
            <a:ext cx="1671145" cy="523220"/>
          </a:xfrm>
          <a:prstGeom prst="rect">
            <a:avLst/>
          </a:prstGeom>
          <a:noFill/>
        </p:spPr>
        <p:txBody>
          <a:bodyPr wrap="square" rtlCol="0">
            <a:spAutoFit/>
          </a:bodyPr>
          <a:lstStyle/>
          <a:p>
            <a:r>
              <a:rPr lang="ru-RU" sz="2800" b="1" dirty="0" smtClean="0">
                <a:solidFill>
                  <a:schemeClr val="accent2">
                    <a:lumMod val="50000"/>
                  </a:schemeClr>
                </a:solidFill>
                <a:effectLst>
                  <a:outerShdw blurRad="38100" dist="38100" dir="2700000" algn="tl">
                    <a:srgbClr val="000000">
                      <a:alpha val="43137"/>
                    </a:srgbClr>
                  </a:outerShdw>
                </a:effectLst>
              </a:rPr>
              <a:t>ИСТОРИЯ</a:t>
            </a:r>
            <a:endParaRPr lang="ru-RU" sz="2800" b="1" dirty="0">
              <a:solidFill>
                <a:schemeClr val="accent2">
                  <a:lumMod val="50000"/>
                </a:schemeClr>
              </a:solidFill>
              <a:effectLst>
                <a:outerShdw blurRad="38100" dist="38100" dir="2700000" algn="tl">
                  <a:srgbClr val="000000">
                    <a:alpha val="43137"/>
                  </a:srgbClr>
                </a:outerShdw>
              </a:effectLst>
            </a:endParaRPr>
          </a:p>
        </p:txBody>
      </p:sp>
      <p:sp>
        <p:nvSpPr>
          <p:cNvPr id="22" name="TextBox 21"/>
          <p:cNvSpPr txBox="1"/>
          <p:nvPr/>
        </p:nvSpPr>
        <p:spPr>
          <a:xfrm>
            <a:off x="3645590" y="1148380"/>
            <a:ext cx="1760482" cy="523220"/>
          </a:xfrm>
          <a:prstGeom prst="rect">
            <a:avLst/>
          </a:prstGeom>
          <a:noFill/>
        </p:spPr>
        <p:txBody>
          <a:bodyPr wrap="square" rtlCol="0">
            <a:spAutoFit/>
          </a:bodyPr>
          <a:lstStyle/>
          <a:p>
            <a:r>
              <a:rPr lang="ru-RU" sz="2800" b="1" dirty="0" smtClean="0">
                <a:solidFill>
                  <a:srgbClr val="660033"/>
                </a:solidFill>
                <a:effectLst>
                  <a:outerShdw blurRad="38100" dist="38100" dir="2700000" algn="tl">
                    <a:srgbClr val="000000">
                      <a:alpha val="43137"/>
                    </a:srgbClr>
                  </a:outerShdw>
                </a:effectLst>
              </a:rPr>
              <a:t>КУЛЬТУРА</a:t>
            </a:r>
            <a:endParaRPr lang="ru-RU" sz="2800" b="1" dirty="0">
              <a:solidFill>
                <a:srgbClr val="660033"/>
              </a:solidFill>
              <a:effectLst>
                <a:outerShdw blurRad="38100" dist="38100" dir="2700000" algn="tl">
                  <a:srgbClr val="000000">
                    <a:alpha val="43137"/>
                  </a:srgbClr>
                </a:outerShdw>
              </a:effectLst>
            </a:endParaRPr>
          </a:p>
        </p:txBody>
      </p:sp>
      <p:sp>
        <p:nvSpPr>
          <p:cNvPr id="23" name="TextBox 22"/>
          <p:cNvSpPr txBox="1"/>
          <p:nvPr/>
        </p:nvSpPr>
        <p:spPr>
          <a:xfrm>
            <a:off x="6785931" y="1110093"/>
            <a:ext cx="1760482" cy="523220"/>
          </a:xfrm>
          <a:prstGeom prst="rect">
            <a:avLst/>
          </a:prstGeom>
          <a:noFill/>
        </p:spPr>
        <p:txBody>
          <a:bodyPr wrap="square" rtlCol="0">
            <a:spAutoFit/>
          </a:bodyPr>
          <a:lstStyle/>
          <a:p>
            <a:r>
              <a:rPr lang="ru-RU" sz="2800" b="1" dirty="0" smtClean="0">
                <a:solidFill>
                  <a:srgbClr val="242E5E"/>
                </a:solidFill>
                <a:effectLst>
                  <a:outerShdw blurRad="38100" dist="38100" dir="2700000" algn="tl">
                    <a:srgbClr val="000000">
                      <a:alpha val="43137"/>
                    </a:srgbClr>
                  </a:outerShdw>
                </a:effectLst>
              </a:rPr>
              <a:t>ПРИРОДА</a:t>
            </a:r>
            <a:endParaRPr lang="ru-RU" sz="2800" b="1" dirty="0">
              <a:solidFill>
                <a:srgbClr val="242E5E"/>
              </a:solidFill>
              <a:effectLst>
                <a:outerShdw blurRad="38100" dist="38100" dir="2700000" algn="tl">
                  <a:srgbClr val="000000">
                    <a:alpha val="43137"/>
                  </a:srgbClr>
                </a:outerShdw>
              </a:effectLst>
            </a:endParaRPr>
          </a:p>
        </p:txBody>
      </p:sp>
      <p:sp>
        <p:nvSpPr>
          <p:cNvPr id="24" name="Овал 23">
            <a:hlinkClick r:id="rId7" action="ppaction://hlinksldjump"/>
          </p:cNvPr>
          <p:cNvSpPr/>
          <p:nvPr/>
        </p:nvSpPr>
        <p:spPr>
          <a:xfrm>
            <a:off x="4127253" y="2041458"/>
            <a:ext cx="1000132" cy="928694"/>
          </a:xfrm>
          <a:prstGeom prst="ellipse">
            <a:avLst/>
          </a:prstGeom>
          <a:gradFill flip="none" rotWithShape="1">
            <a:gsLst>
              <a:gs pos="0">
                <a:srgbClr val="FF0180">
                  <a:shade val="30000"/>
                  <a:satMod val="115000"/>
                </a:srgbClr>
              </a:gs>
              <a:gs pos="50000">
                <a:srgbClr val="FF0180">
                  <a:shade val="67500"/>
                  <a:satMod val="115000"/>
                </a:srgbClr>
              </a:gs>
              <a:gs pos="100000">
                <a:srgbClr val="FF0180">
                  <a:shade val="100000"/>
                  <a:satMod val="115000"/>
                </a:srgb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660033"/>
                </a:solidFill>
              </a:rPr>
              <a:t>1</a:t>
            </a:r>
            <a:endParaRPr lang="ru-RU" sz="5400" b="1" dirty="0">
              <a:solidFill>
                <a:srgbClr val="660033"/>
              </a:solidFill>
            </a:endParaRPr>
          </a:p>
        </p:txBody>
      </p:sp>
      <p:sp>
        <p:nvSpPr>
          <p:cNvPr id="25" name="Овал 24">
            <a:hlinkClick r:id="rId8" action="ppaction://hlinksldjump"/>
          </p:cNvPr>
          <p:cNvSpPr/>
          <p:nvPr/>
        </p:nvSpPr>
        <p:spPr>
          <a:xfrm>
            <a:off x="4083459" y="3197846"/>
            <a:ext cx="1000132" cy="928694"/>
          </a:xfrm>
          <a:prstGeom prst="ellipse">
            <a:avLst/>
          </a:prstGeom>
          <a:gradFill flip="none" rotWithShape="1">
            <a:gsLst>
              <a:gs pos="0">
                <a:srgbClr val="FF0180">
                  <a:shade val="30000"/>
                  <a:satMod val="115000"/>
                </a:srgbClr>
              </a:gs>
              <a:gs pos="50000">
                <a:srgbClr val="FF0180">
                  <a:shade val="67500"/>
                  <a:satMod val="115000"/>
                </a:srgbClr>
              </a:gs>
              <a:gs pos="100000">
                <a:srgbClr val="FF0180">
                  <a:shade val="100000"/>
                  <a:satMod val="115000"/>
                </a:srgb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660033"/>
                </a:solidFill>
              </a:rPr>
              <a:t>2</a:t>
            </a:r>
            <a:endParaRPr lang="ru-RU" sz="5400" b="1" dirty="0">
              <a:solidFill>
                <a:srgbClr val="660033"/>
              </a:solidFill>
            </a:endParaRPr>
          </a:p>
        </p:txBody>
      </p:sp>
      <p:sp>
        <p:nvSpPr>
          <p:cNvPr id="26" name="Овал 25">
            <a:hlinkClick r:id="rId9" action="ppaction://hlinksldjump"/>
          </p:cNvPr>
          <p:cNvSpPr/>
          <p:nvPr/>
        </p:nvSpPr>
        <p:spPr>
          <a:xfrm>
            <a:off x="4072699" y="4257638"/>
            <a:ext cx="1000132" cy="928694"/>
          </a:xfrm>
          <a:prstGeom prst="ellipse">
            <a:avLst/>
          </a:prstGeom>
          <a:gradFill flip="none" rotWithShape="1">
            <a:gsLst>
              <a:gs pos="0">
                <a:srgbClr val="FF0180">
                  <a:shade val="30000"/>
                  <a:satMod val="115000"/>
                </a:srgbClr>
              </a:gs>
              <a:gs pos="50000">
                <a:srgbClr val="FF0180">
                  <a:shade val="67500"/>
                  <a:satMod val="115000"/>
                </a:srgbClr>
              </a:gs>
              <a:gs pos="100000">
                <a:srgbClr val="FF0180">
                  <a:shade val="100000"/>
                  <a:satMod val="115000"/>
                </a:srgb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660033"/>
                </a:solidFill>
              </a:rPr>
              <a:t>3</a:t>
            </a:r>
            <a:endParaRPr lang="ru-RU" sz="5400" b="1" dirty="0">
              <a:solidFill>
                <a:srgbClr val="660033"/>
              </a:solidFill>
            </a:endParaRPr>
          </a:p>
        </p:txBody>
      </p:sp>
      <p:sp>
        <p:nvSpPr>
          <p:cNvPr id="27" name="Овал 26">
            <a:hlinkClick r:id="rId10" action="ppaction://hlinksldjump"/>
          </p:cNvPr>
          <p:cNvSpPr/>
          <p:nvPr/>
        </p:nvSpPr>
        <p:spPr>
          <a:xfrm>
            <a:off x="4133257" y="5376740"/>
            <a:ext cx="1000132" cy="928694"/>
          </a:xfrm>
          <a:prstGeom prst="ellipse">
            <a:avLst/>
          </a:prstGeom>
          <a:gradFill flip="none" rotWithShape="1">
            <a:gsLst>
              <a:gs pos="0">
                <a:srgbClr val="FF0180">
                  <a:shade val="30000"/>
                  <a:satMod val="115000"/>
                </a:srgbClr>
              </a:gs>
              <a:gs pos="50000">
                <a:srgbClr val="FF0180">
                  <a:shade val="67500"/>
                  <a:satMod val="115000"/>
                </a:srgbClr>
              </a:gs>
              <a:gs pos="100000">
                <a:srgbClr val="FF0180">
                  <a:shade val="100000"/>
                  <a:satMod val="115000"/>
                </a:srgbClr>
              </a:gs>
            </a:gsLst>
            <a:lin ang="162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660033"/>
                </a:solidFill>
              </a:rPr>
              <a:t>4</a:t>
            </a:r>
            <a:endParaRPr lang="ru-RU" sz="5400" b="1" dirty="0">
              <a:solidFill>
                <a:srgbClr val="660033"/>
              </a:solidFill>
            </a:endParaRPr>
          </a:p>
        </p:txBody>
      </p:sp>
      <p:sp>
        <p:nvSpPr>
          <p:cNvPr id="28" name="Овал 27">
            <a:hlinkClick r:id="rId11" action="ppaction://hlinksldjump"/>
          </p:cNvPr>
          <p:cNvSpPr/>
          <p:nvPr/>
        </p:nvSpPr>
        <p:spPr>
          <a:xfrm>
            <a:off x="7300875" y="2016434"/>
            <a:ext cx="1000132" cy="928694"/>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2060"/>
                </a:solidFill>
              </a:rPr>
              <a:t>1</a:t>
            </a:r>
            <a:endParaRPr lang="ru-RU" sz="5400" b="1" dirty="0">
              <a:solidFill>
                <a:srgbClr val="002060"/>
              </a:solidFill>
            </a:endParaRPr>
          </a:p>
        </p:txBody>
      </p:sp>
      <p:sp>
        <p:nvSpPr>
          <p:cNvPr id="29" name="Овал 28">
            <a:hlinkClick r:id="rId12" action="ppaction://hlinksldjump"/>
          </p:cNvPr>
          <p:cNvSpPr/>
          <p:nvPr/>
        </p:nvSpPr>
        <p:spPr>
          <a:xfrm>
            <a:off x="7294118" y="3121270"/>
            <a:ext cx="1000132" cy="928694"/>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2060"/>
                </a:solidFill>
              </a:rPr>
              <a:t>2</a:t>
            </a:r>
            <a:endParaRPr lang="ru-RU" sz="5400" b="1" dirty="0">
              <a:solidFill>
                <a:srgbClr val="002060"/>
              </a:solidFill>
            </a:endParaRPr>
          </a:p>
        </p:txBody>
      </p:sp>
      <p:sp>
        <p:nvSpPr>
          <p:cNvPr id="30" name="Овал 29">
            <a:hlinkClick r:id="rId13" action="ppaction://hlinksldjump"/>
          </p:cNvPr>
          <p:cNvSpPr/>
          <p:nvPr/>
        </p:nvSpPr>
        <p:spPr>
          <a:xfrm>
            <a:off x="7333408" y="4215597"/>
            <a:ext cx="1000132" cy="928694"/>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2060"/>
                </a:solidFill>
              </a:rPr>
              <a:t>3</a:t>
            </a:r>
            <a:endParaRPr lang="ru-RU" sz="5400" b="1" dirty="0">
              <a:solidFill>
                <a:srgbClr val="002060"/>
              </a:solidFill>
            </a:endParaRPr>
          </a:p>
        </p:txBody>
      </p:sp>
      <p:sp>
        <p:nvSpPr>
          <p:cNvPr id="31" name="Овал 30">
            <a:hlinkClick r:id="rId14" action="ppaction://hlinksldjump"/>
          </p:cNvPr>
          <p:cNvSpPr/>
          <p:nvPr/>
        </p:nvSpPr>
        <p:spPr>
          <a:xfrm>
            <a:off x="7381956" y="5285650"/>
            <a:ext cx="1000132" cy="928694"/>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5400" b="1" dirty="0" smtClean="0">
                <a:solidFill>
                  <a:srgbClr val="002060"/>
                </a:solidFill>
              </a:rPr>
              <a:t>4</a:t>
            </a:r>
            <a:endParaRPr lang="ru-RU" sz="5400" b="1" dirty="0">
              <a:solidFill>
                <a:srgbClr val="002060"/>
              </a:solidFill>
            </a:endParaRPr>
          </a:p>
        </p:txBody>
      </p:sp>
      <p:sp>
        <p:nvSpPr>
          <p:cNvPr id="34" name="Лента лицом вниз 33">
            <a:hlinkClick r:id="rId15" action="ppaction://hlinksldjump"/>
          </p:cNvPr>
          <p:cNvSpPr/>
          <p:nvPr/>
        </p:nvSpPr>
        <p:spPr>
          <a:xfrm>
            <a:off x="5515427" y="5921828"/>
            <a:ext cx="1727201" cy="689428"/>
          </a:xfrm>
          <a:prstGeom prst="ribb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FFFF00"/>
                </a:solidFill>
              </a:rPr>
              <a:t>ИТОГИ</a:t>
            </a:r>
            <a:endParaRPr lang="ru-RU"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Абстрактный оранже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Стрелка вправо 5">
            <a:hlinkClick r:id="rId3" action="ppaction://hlinksldjump"/>
          </p:cNvPr>
          <p:cNvSpPr/>
          <p:nvPr/>
        </p:nvSpPr>
        <p:spPr>
          <a:xfrm>
            <a:off x="6037944" y="4789715"/>
            <a:ext cx="2931886" cy="183605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8" name="Вертикальный свиток 7">
            <a:hlinkClick r:id="rId4"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5" name="Прямоугольник 4"/>
          <p:cNvSpPr/>
          <p:nvPr/>
        </p:nvSpPr>
        <p:spPr>
          <a:xfrm>
            <a:off x="0" y="217715"/>
            <a:ext cx="9143999"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rPr>
              <a:t>История. Вопрос на 1 балл.</a:t>
            </a:r>
            <a:endParaRPr lang="ru-RU" sz="5400" dirty="0">
              <a:solidFill>
                <a:schemeClr val="accent2">
                  <a:lumMod val="50000"/>
                </a:schemeClr>
              </a:solidFill>
            </a:endParaRPr>
          </a:p>
        </p:txBody>
      </p:sp>
      <p:sp>
        <p:nvSpPr>
          <p:cNvPr id="7" name="TextBox 6"/>
          <p:cNvSpPr txBox="1"/>
          <p:nvPr/>
        </p:nvSpPr>
        <p:spPr>
          <a:xfrm>
            <a:off x="1030514" y="1567543"/>
            <a:ext cx="6923315" cy="3139321"/>
          </a:xfrm>
          <a:prstGeom prst="rect">
            <a:avLst/>
          </a:prstGeom>
          <a:noFill/>
        </p:spPr>
        <p:txBody>
          <a:bodyPr wrap="square" rtlCol="0">
            <a:spAutoFit/>
          </a:bodyPr>
          <a:lstStyle/>
          <a:p>
            <a:pPr algn="ctr"/>
            <a:r>
              <a:rPr lang="ru-RU" sz="6600" b="1" dirty="0" smtClean="0"/>
              <a:t>Когда был основан город Сызрань?</a:t>
            </a:r>
            <a:endParaRPr lang="ru-RU" sz="6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Абстрактный оранже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трелка вправо 2">
            <a:hlinkClick r:id="rId3"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4" name="Вертикальный свиток 3">
            <a:hlinkClick r:id="rId4"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6" name="Прямоугольник 5"/>
          <p:cNvSpPr/>
          <p:nvPr/>
        </p:nvSpPr>
        <p:spPr>
          <a:xfrm>
            <a:off x="0" y="217715"/>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rPr>
              <a:t>История. Вопрос на 2 балла.</a:t>
            </a:r>
            <a:endParaRPr lang="ru-RU" sz="5400" dirty="0">
              <a:solidFill>
                <a:schemeClr val="accent2">
                  <a:lumMod val="50000"/>
                </a:schemeClr>
              </a:solidFill>
            </a:endParaRPr>
          </a:p>
        </p:txBody>
      </p:sp>
      <p:sp>
        <p:nvSpPr>
          <p:cNvPr id="7" name="TextBox 6"/>
          <p:cNvSpPr txBox="1"/>
          <p:nvPr/>
        </p:nvSpPr>
        <p:spPr>
          <a:xfrm>
            <a:off x="1030514" y="1393371"/>
            <a:ext cx="6923315" cy="2123658"/>
          </a:xfrm>
          <a:prstGeom prst="rect">
            <a:avLst/>
          </a:prstGeom>
          <a:noFill/>
        </p:spPr>
        <p:txBody>
          <a:bodyPr wrap="square" rtlCol="0">
            <a:spAutoFit/>
          </a:bodyPr>
          <a:lstStyle/>
          <a:p>
            <a:pPr algn="ctr"/>
            <a:r>
              <a:rPr lang="ru-RU" sz="6600" b="1" dirty="0" smtClean="0"/>
              <a:t>Кем был основан город Сызрань?</a:t>
            </a:r>
            <a:endParaRPr lang="ru-RU" sz="6600" b="1" dirty="0"/>
          </a:p>
        </p:txBody>
      </p:sp>
      <p:pic>
        <p:nvPicPr>
          <p:cNvPr id="31746" name="Picture 2" descr="Памятник воеводе Григорию Козловскому, Сызрань: лучшие советы перед  посещением"/>
          <p:cNvPicPr>
            <a:picLocks noChangeAspect="1" noChangeArrowheads="1"/>
          </p:cNvPicPr>
          <p:nvPr/>
        </p:nvPicPr>
        <p:blipFill>
          <a:blip r:embed="rId5" cstate="print"/>
          <a:srcRect/>
          <a:stretch>
            <a:fillRect/>
          </a:stretch>
        </p:blipFill>
        <p:spPr bwMode="auto">
          <a:xfrm>
            <a:off x="3439972" y="3497943"/>
            <a:ext cx="2017399" cy="31496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Абстрактный оранже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трелка вправо 2">
            <a:hlinkClick r:id="rId3"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4" name="Вертикальный свиток 3">
            <a:hlinkClick r:id="rId4"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5" name="Прямоугольник 4"/>
          <p:cNvSpPr/>
          <p:nvPr/>
        </p:nvSpPr>
        <p:spPr>
          <a:xfrm>
            <a:off x="0" y="217715"/>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rPr>
              <a:t>История. Вопрос на 3 балла.</a:t>
            </a:r>
            <a:endParaRPr lang="ru-RU" sz="5400" dirty="0">
              <a:solidFill>
                <a:schemeClr val="accent2">
                  <a:lumMod val="50000"/>
                </a:schemeClr>
              </a:solidFill>
            </a:endParaRPr>
          </a:p>
        </p:txBody>
      </p:sp>
      <p:sp>
        <p:nvSpPr>
          <p:cNvPr id="6" name="TextBox 5"/>
          <p:cNvSpPr txBox="1"/>
          <p:nvPr/>
        </p:nvSpPr>
        <p:spPr>
          <a:xfrm>
            <a:off x="275771" y="1393372"/>
            <a:ext cx="8868229" cy="2862322"/>
          </a:xfrm>
          <a:prstGeom prst="rect">
            <a:avLst/>
          </a:prstGeom>
          <a:noFill/>
        </p:spPr>
        <p:txBody>
          <a:bodyPr wrap="square" rtlCol="0">
            <a:spAutoFit/>
          </a:bodyPr>
          <a:lstStyle/>
          <a:p>
            <a:pPr algn="ctr"/>
            <a:r>
              <a:rPr lang="ru-RU" sz="6000" b="1" dirty="0" smtClean="0"/>
              <a:t>Вследствие чего город Сызрань едва не исчез с лица земли в  1906 году?</a:t>
            </a:r>
            <a:endParaRPr lang="ru-RU" sz="6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Абстрактный оранжевый геометрический фон | Премиум векторы">
            <a:hlinkClick r:id="rId2" action="ppaction://hlinksldjump"/>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3" name="Стрелка вправо 2">
            <a:hlinkClick r:id="rId2"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4" name="Вертикальный свиток 3">
            <a:hlinkClick r:id="rId4"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5" name="Прямоугольник 4"/>
          <p:cNvSpPr/>
          <p:nvPr/>
        </p:nvSpPr>
        <p:spPr>
          <a:xfrm>
            <a:off x="0" y="217715"/>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chemeClr val="accent2">
                    <a:lumMod val="50000"/>
                  </a:schemeClr>
                </a:solidFill>
                <a:effectLst>
                  <a:outerShdw dist="38100" dir="2700000" algn="bl" rotWithShape="0">
                    <a:schemeClr val="accent5"/>
                  </a:outerShdw>
                </a:effectLst>
              </a:rPr>
              <a:t>История. Вопрос на 4 балла.</a:t>
            </a:r>
            <a:endParaRPr lang="ru-RU" sz="5400" dirty="0">
              <a:solidFill>
                <a:schemeClr val="accent2">
                  <a:lumMod val="50000"/>
                </a:schemeClr>
              </a:solidFill>
            </a:endParaRPr>
          </a:p>
        </p:txBody>
      </p:sp>
      <p:sp>
        <p:nvSpPr>
          <p:cNvPr id="6" name="TextBox 5"/>
          <p:cNvSpPr txBox="1"/>
          <p:nvPr/>
        </p:nvSpPr>
        <p:spPr>
          <a:xfrm>
            <a:off x="1" y="1393372"/>
            <a:ext cx="9144000" cy="3046988"/>
          </a:xfrm>
          <a:prstGeom prst="rect">
            <a:avLst/>
          </a:prstGeom>
          <a:noFill/>
        </p:spPr>
        <p:txBody>
          <a:bodyPr wrap="square" rtlCol="0">
            <a:spAutoFit/>
          </a:bodyPr>
          <a:lstStyle/>
          <a:p>
            <a:pPr algn="ctr"/>
            <a:r>
              <a:rPr lang="ru-RU" sz="4800" b="1" dirty="0" smtClean="0"/>
              <a:t>Как называется первый возведенный железнодорожный мост в Сызрани, проходящий через Волгу?</a:t>
            </a:r>
            <a:endParaRPr lang="ru-RU" sz="4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Розовый полигональный фон. розо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5" name="Прямоугольник 4"/>
          <p:cNvSpPr/>
          <p:nvPr/>
        </p:nvSpPr>
        <p:spPr>
          <a:xfrm>
            <a:off x="0" y="311220"/>
            <a:ext cx="9144000" cy="923330"/>
          </a:xfrm>
          <a:prstGeom prst="rect">
            <a:avLst/>
          </a:prstGeom>
          <a:ln>
            <a:solidFill>
              <a:schemeClr val="bg1"/>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ru-RU" sz="5400" b="1" dirty="0" smtClean="0">
                <a:ln w="13462">
                  <a:solidFill>
                    <a:schemeClr val="bg1"/>
                  </a:solidFill>
                  <a:prstDash val="solid"/>
                </a:ln>
                <a:solidFill>
                  <a:srgbClr val="660033"/>
                </a:solidFill>
                <a:effectLst>
                  <a:outerShdw dist="38100" dir="2700000" algn="bl" rotWithShape="0">
                    <a:schemeClr val="accent5"/>
                  </a:outerShdw>
                </a:effectLst>
              </a:rPr>
              <a:t>Культура. Вопрос на 1 балл.</a:t>
            </a:r>
            <a:endParaRPr lang="ru-RU" sz="5400" dirty="0">
              <a:solidFill>
                <a:srgbClr val="660033"/>
              </a:solidFill>
            </a:endParaRPr>
          </a:p>
        </p:txBody>
      </p:sp>
      <p:sp>
        <p:nvSpPr>
          <p:cNvPr id="8" name="TextBox 7"/>
          <p:cNvSpPr txBox="1"/>
          <p:nvPr/>
        </p:nvSpPr>
        <p:spPr>
          <a:xfrm>
            <a:off x="0" y="1669143"/>
            <a:ext cx="9144000" cy="2308324"/>
          </a:xfrm>
          <a:prstGeom prst="rect">
            <a:avLst/>
          </a:prstGeom>
          <a:noFill/>
        </p:spPr>
        <p:txBody>
          <a:bodyPr wrap="square" rtlCol="0">
            <a:spAutoFit/>
          </a:bodyPr>
          <a:lstStyle/>
          <a:p>
            <a:pPr algn="ctr"/>
            <a:r>
              <a:rPr lang="ru-RU" sz="4800" b="1" dirty="0" smtClean="0"/>
              <a:t>В честь какого овоща назван известный фестиваль в г. Сызрань?</a:t>
            </a:r>
            <a:endParaRPr lang="ru-RU" sz="4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Розовый полигональный фон. розовый геометрический фон | Премиум векторы"/>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Вертикальный свиток 2">
            <a:hlinkClick r:id="rId3" action="ppaction://hlinksldjump"/>
          </p:cNvPr>
          <p:cNvSpPr/>
          <p:nvPr/>
        </p:nvSpPr>
        <p:spPr>
          <a:xfrm>
            <a:off x="232228" y="4702629"/>
            <a:ext cx="2220685" cy="1894115"/>
          </a:xfrm>
          <a:prstGeom prst="verticalScroll">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660033"/>
                </a:solidFill>
                <a:effectLst>
                  <a:outerShdw blurRad="38100" dist="38100" dir="2700000" algn="tl">
                    <a:srgbClr val="000000">
                      <a:alpha val="43137"/>
                    </a:srgbClr>
                  </a:outerShdw>
                </a:effectLst>
              </a:rPr>
              <a:t>ПРАВИЛЬНЫЙ ОТВЕТ</a:t>
            </a:r>
            <a:endParaRPr lang="ru-RU" b="1" dirty="0">
              <a:solidFill>
                <a:srgbClr val="660033"/>
              </a:solidFill>
              <a:effectLst>
                <a:outerShdw blurRad="38100" dist="38100" dir="2700000" algn="tl">
                  <a:srgbClr val="000000">
                    <a:alpha val="43137"/>
                  </a:srgbClr>
                </a:outerShdw>
              </a:effectLst>
            </a:endParaRPr>
          </a:p>
        </p:txBody>
      </p:sp>
      <p:sp>
        <p:nvSpPr>
          <p:cNvPr id="4" name="Стрелка вправо 3">
            <a:hlinkClick r:id="rId4" action="ppaction://hlinksldjump"/>
          </p:cNvPr>
          <p:cNvSpPr/>
          <p:nvPr/>
        </p:nvSpPr>
        <p:spPr>
          <a:xfrm>
            <a:off x="6183086" y="4978401"/>
            <a:ext cx="2786743" cy="1647371"/>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solidFill>
                  <a:srgbClr val="660033"/>
                </a:solidFill>
              </a:rPr>
              <a:t>НАЗАД К ВЫБОРУ ТЕМЫ</a:t>
            </a:r>
            <a:endParaRPr lang="ru-RU" sz="2000" b="1" dirty="0">
              <a:solidFill>
                <a:srgbClr val="660033"/>
              </a:solidFill>
            </a:endParaRPr>
          </a:p>
        </p:txBody>
      </p:sp>
      <p:sp>
        <p:nvSpPr>
          <p:cNvPr id="6" name="Прямоугольник 5"/>
          <p:cNvSpPr/>
          <p:nvPr/>
        </p:nvSpPr>
        <p:spPr>
          <a:xfrm>
            <a:off x="0" y="275773"/>
            <a:ext cx="9144000" cy="923330"/>
          </a:xfrm>
          <a:prstGeom prst="rect">
            <a:avLst/>
          </a:prstGeom>
          <a:ln>
            <a:solidFill>
              <a:schemeClr val="bg1"/>
            </a:solidFill>
          </a:ln>
        </p:spPr>
        <p:txBody>
          <a:bodyPr wrap="square">
            <a:spAutoFit/>
          </a:bodyPr>
          <a:lstStyle/>
          <a:p>
            <a:pPr algn="ctr"/>
            <a:r>
              <a:rPr lang="ru-RU" sz="5400" b="1" dirty="0" smtClean="0">
                <a:ln w="13462">
                  <a:solidFill>
                    <a:schemeClr val="bg1"/>
                  </a:solidFill>
                  <a:prstDash val="solid"/>
                </a:ln>
                <a:solidFill>
                  <a:srgbClr val="660033"/>
                </a:solidFill>
                <a:effectLst>
                  <a:outerShdw dist="38100" dir="2700000" algn="bl" rotWithShape="0">
                    <a:schemeClr val="accent5"/>
                  </a:outerShdw>
                </a:effectLst>
              </a:rPr>
              <a:t>Культура. Вопрос на 2 балла.</a:t>
            </a:r>
            <a:endParaRPr lang="ru-RU" sz="5400" dirty="0">
              <a:solidFill>
                <a:srgbClr val="660033"/>
              </a:solidFill>
            </a:endParaRPr>
          </a:p>
        </p:txBody>
      </p:sp>
      <p:sp>
        <p:nvSpPr>
          <p:cNvPr id="8" name="TextBox 7"/>
          <p:cNvSpPr txBox="1"/>
          <p:nvPr/>
        </p:nvSpPr>
        <p:spPr>
          <a:xfrm>
            <a:off x="0" y="1727200"/>
            <a:ext cx="9144000" cy="1569660"/>
          </a:xfrm>
          <a:prstGeom prst="rect">
            <a:avLst/>
          </a:prstGeom>
          <a:noFill/>
        </p:spPr>
        <p:txBody>
          <a:bodyPr wrap="square" rtlCol="0">
            <a:spAutoFit/>
          </a:bodyPr>
          <a:lstStyle/>
          <a:p>
            <a:pPr algn="ctr"/>
            <a:r>
              <a:rPr lang="ru-RU" sz="4800" b="1" dirty="0" smtClean="0"/>
              <a:t>В честь кого назван Драматический театр г. Сызрань?</a:t>
            </a:r>
            <a:endParaRPr lang="ru-RU" sz="4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529</TotalTime>
  <Words>1015</Words>
  <Application>Microsoft Office PowerPoint</Application>
  <PresentationFormat>Экран (4:3)</PresentationFormat>
  <Paragraphs>127</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Office Theme</vt:lpstr>
      <vt:lpstr>Сызрань:  История.  Культура.  Природа.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RK</cp:lastModifiedBy>
  <cp:revision>106</cp:revision>
  <dcterms:created xsi:type="dcterms:W3CDTF">2016-11-18T14:12:19Z</dcterms:created>
  <dcterms:modified xsi:type="dcterms:W3CDTF">2021-04-25T17:47:20Z</dcterms:modified>
</cp:coreProperties>
</file>