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3" r:id="rId5"/>
    <p:sldId id="262" r:id="rId6"/>
    <p:sldId id="261" r:id="rId7"/>
    <p:sldId id="260" r:id="rId8"/>
    <p:sldId id="281" r:id="rId9"/>
    <p:sldId id="266" r:id="rId10"/>
    <p:sldId id="274" r:id="rId11"/>
    <p:sldId id="273" r:id="rId12"/>
    <p:sldId id="272" r:id="rId13"/>
    <p:sldId id="271" r:id="rId14"/>
    <p:sldId id="270" r:id="rId15"/>
    <p:sldId id="269" r:id="rId16"/>
    <p:sldId id="258" r:id="rId17"/>
    <p:sldId id="275" r:id="rId18"/>
    <p:sldId id="280" r:id="rId19"/>
    <p:sldId id="279" r:id="rId20"/>
    <p:sldId id="278" r:id="rId21"/>
    <p:sldId id="277" r:id="rId22"/>
    <p:sldId id="276" r:id="rId23"/>
    <p:sldId id="26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E31"/>
    <a:srgbClr val="006BBC"/>
    <a:srgbClr val="005A9E"/>
    <a:srgbClr val="47627F"/>
    <a:srgbClr val="BF3C48"/>
    <a:srgbClr val="856E45"/>
    <a:srgbClr val="6F267F"/>
    <a:srgbClr val="FECB00"/>
    <a:srgbClr val="729F11"/>
    <a:srgbClr val="F7E8E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1854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slide" Target="slide6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" Target="slide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slide" Target="slide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slide" Target="slide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slide" Target="slide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slide" Target="slide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49821" y="403923"/>
            <a:ext cx="578594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1736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Сызрань: </a:t>
            </a:r>
            <a:r>
              <a:rPr lang="ru-RU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5A9E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Природа.</a:t>
            </a:r>
            <a:endParaRPr lang="ru-RU" sz="8000" dirty="0">
              <a:solidFill>
                <a:srgbClr val="005A9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183759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Интерактивная игра, направленная на закрепление представлений старших дошкольников о природных особенностях г. Сызрань.</a:t>
            </a:r>
          </a:p>
          <a:p>
            <a:pPr algn="ctr"/>
            <a:endParaRPr lang="ru-RU" sz="3200" b="1" dirty="0" smtClean="0"/>
          </a:p>
          <a:p>
            <a:pPr algn="ctr"/>
            <a:r>
              <a:rPr lang="ru-RU" sz="3200" dirty="0" smtClean="0"/>
              <a:t>Подготовила: Антипина А.А.</a:t>
            </a:r>
            <a:endParaRPr lang="ru-RU" sz="3200" dirty="0"/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7304689" y="5291958"/>
            <a:ext cx="1600200" cy="1371600"/>
          </a:xfrm>
          <a:prstGeom prst="ellipse">
            <a:avLst/>
          </a:prstGeom>
          <a:ln w="76200">
            <a:solidFill>
              <a:srgbClr val="000066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СТАРТ!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on_18 — УП ФИАТО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0" y="4572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ПРАВИЛЬНО!</a:t>
            </a:r>
            <a:endParaRPr lang="ru-RU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6248400" y="4343400"/>
            <a:ext cx="2667000" cy="2362200"/>
          </a:xfrm>
          <a:prstGeom prst="ellipse">
            <a:avLst/>
          </a:prstGeom>
          <a:solidFill>
            <a:srgbClr val="00206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 СЛЕДУЮЩЕМУ ВОПРОСУ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754915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Город Сызрань получил герб 22 декабря 1780 года. На нём изображен чёрный бык.</a:t>
            </a:r>
            <a:endParaRPr lang="ru-RU" sz="3200" b="1" dirty="0"/>
          </a:p>
        </p:txBody>
      </p:sp>
      <p:pic>
        <p:nvPicPr>
          <p:cNvPr id="14338" name="Picture 2" descr="Герб Сызрани — Википед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6555" y="2860236"/>
            <a:ext cx="2965998" cy="3750114"/>
          </a:xfrm>
          <a:prstGeom prst="rect">
            <a:avLst/>
          </a:prstGeom>
          <a:noFill/>
        </p:spPr>
      </p:pic>
      <p:pic>
        <p:nvPicPr>
          <p:cNvPr id="7" name="Picture 12" descr="Бы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13665" y="2973773"/>
            <a:ext cx="2372836" cy="2541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on_18 — УП ФИАТО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0" y="4572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ПРАВИЛЬНО!</a:t>
            </a:r>
            <a:endParaRPr lang="ru-RU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6248400" y="4343400"/>
            <a:ext cx="2667000" cy="2362200"/>
          </a:xfrm>
          <a:prstGeom prst="ellipse">
            <a:avLst/>
          </a:prstGeom>
          <a:solidFill>
            <a:srgbClr val="00206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 СЛЕДУЮЩЕМУ ВОПРОСУ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75491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Город Сызрань славится своими вкусными помидорами. В честь данного овоща проводится праздник- фестиваль «</a:t>
            </a:r>
            <a:r>
              <a:rPr lang="ru-RU" sz="2800" b="1" dirty="0" err="1" smtClean="0"/>
              <a:t>Сызранский</a:t>
            </a:r>
            <a:r>
              <a:rPr lang="ru-RU" sz="2800" b="1" dirty="0" smtClean="0"/>
              <a:t> помидор» </a:t>
            </a:r>
            <a:endParaRPr lang="ru-RU" sz="2800" b="1" dirty="0"/>
          </a:p>
        </p:txBody>
      </p:sp>
      <p:pic>
        <p:nvPicPr>
          <p:cNvPr id="13314" name="Picture 2" descr="aviasales on Twitter: &quot;Фестиваль «Боль»? Пикник «Афиши»? Коачелла? Ну а  может быть лучше праздник «Сызранский помидор»?? Легендарный фестиваль  помидора в Сызрани пройдет в третью субботу августа. Сейчас мы про него  расскажем, 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698" y="3142594"/>
            <a:ext cx="5644054" cy="3568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on_18 — УП ФИАТО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9407" y="44669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ПРАВИЛЬНО!</a:t>
            </a:r>
            <a:endParaRPr lang="ru-RU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4096" y="1585032"/>
            <a:ext cx="685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В Сызрани находится 4 охраняемых природных объекта:</a:t>
            </a:r>
          </a:p>
          <a:p>
            <a:pPr algn="ctr"/>
            <a:endParaRPr lang="ru-RU" sz="2200" dirty="0" smtClean="0"/>
          </a:p>
        </p:txBody>
      </p:sp>
      <p:pic>
        <p:nvPicPr>
          <p:cNvPr id="12290" name="Picture 2" descr="File:Акватория водохранилища ГЭС Сызрань, Самарская область Плотина ГЭС.jpg  - Wikimedia Comm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118" y="2260125"/>
            <a:ext cx="3102881" cy="197804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0500" y="3608615"/>
            <a:ext cx="3222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Акватория водохранилища ГЭС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2294" name="Picture 6" descr="Урочище Монастырская гора — Европа, Россия, Самарская област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716" y="4397829"/>
            <a:ext cx="3106055" cy="226422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2229" y="6008915"/>
            <a:ext cx="3062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Урочище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Монастырская гора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2300" name="Picture 12" descr="Дендропарк ОАО Пластик. Сызрань - YouTub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56214" y="4389665"/>
            <a:ext cx="3116035" cy="2239735"/>
          </a:xfrm>
          <a:prstGeom prst="rect">
            <a:avLst/>
          </a:prstGeom>
          <a:noFill/>
        </p:spPr>
      </p:pic>
      <p:pic>
        <p:nvPicPr>
          <p:cNvPr id="12304" name="Picture 16" descr="Файл:Кашпирские обнажения юрских и меловых отложений 3.jpg — Путеводитель  Викигид Wikivoy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2316691"/>
            <a:ext cx="5467350" cy="1944159"/>
          </a:xfrm>
          <a:prstGeom prst="rect">
            <a:avLst/>
          </a:prstGeom>
          <a:noFill/>
        </p:spPr>
      </p:pic>
      <p:sp>
        <p:nvSpPr>
          <p:cNvPr id="5" name="Овал 4">
            <a:hlinkClick r:id="rId7" action="ppaction://hlinksldjump"/>
          </p:cNvPr>
          <p:cNvSpPr/>
          <p:nvPr/>
        </p:nvSpPr>
        <p:spPr>
          <a:xfrm>
            <a:off x="6248400" y="4343400"/>
            <a:ext cx="2667000" cy="2362200"/>
          </a:xfrm>
          <a:prstGeom prst="ellipse">
            <a:avLst/>
          </a:prstGeom>
          <a:solidFill>
            <a:srgbClr val="00206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 СЛЕДУЮЩЕМУ ВОПРОСУ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05200" y="6212898"/>
            <a:ext cx="306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Дендрологический парк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02000" y="3375479"/>
            <a:ext cx="3162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Кашпирские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обнажения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юрских и меловых отложений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02" name="AutoShape 14" descr="Файл:Кашпирские обнажения юрских и меловых отложений 3.jpg — Путеводитель  Викигид Wikivoy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on_18 — УП ФИАТО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0" y="4572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ПРАВИЛЬНО!</a:t>
            </a:r>
            <a:endParaRPr lang="ru-RU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8" name="Picture 4" descr="Чёрный тополь - Сызран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3675" y="3520280"/>
            <a:ext cx="4086225" cy="3159920"/>
          </a:xfrm>
          <a:prstGeom prst="rect">
            <a:avLst/>
          </a:prstGeom>
          <a:noFill/>
        </p:spPr>
      </p:pic>
      <p:sp>
        <p:nvSpPr>
          <p:cNvPr id="5" name="Овал 4">
            <a:hlinkClick r:id="rId4" action="ppaction://hlinksldjump"/>
          </p:cNvPr>
          <p:cNvSpPr/>
          <p:nvPr/>
        </p:nvSpPr>
        <p:spPr>
          <a:xfrm>
            <a:off x="6248400" y="4343400"/>
            <a:ext cx="2667000" cy="2362200"/>
          </a:xfrm>
          <a:prstGeom prst="ellipse">
            <a:avLst/>
          </a:prstGeom>
          <a:solidFill>
            <a:srgbClr val="00206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 СЛЕДУЮЩЕМУ ВОПРОСУ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74336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 Сызрани по адресу ул. К Маркса, 83 много лет рос величественный тополь черный - дерево долгожитель со стволом в три обхвата. Дерево являлось памятником природы местного значения.</a:t>
            </a:r>
            <a:endParaRPr lang="ru-RU" sz="2800" dirty="0"/>
          </a:p>
        </p:txBody>
      </p:sp>
      <p:pic>
        <p:nvPicPr>
          <p:cNvPr id="11266" name="Picture 2" descr="Древесные растения - Энциклопедия природы Самарской области (ч. 4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4" y="3509961"/>
            <a:ext cx="2384425" cy="3143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on_18 — УП ФИАТО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0" y="4572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ПРАВИЛЬНО!</a:t>
            </a:r>
            <a:endParaRPr lang="ru-RU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6248400" y="4343400"/>
            <a:ext cx="2667000" cy="2362200"/>
          </a:xfrm>
          <a:prstGeom prst="ellipse">
            <a:avLst/>
          </a:prstGeom>
          <a:solidFill>
            <a:srgbClr val="00206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 СЛЕДУЮЩЕМУ ВОПРОСУ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79773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Белый медведь – один из самых крупных хищников, обитающих на суше. Живут белые медведи в Арктике – на северном полюсе</a:t>
            </a:r>
            <a:endParaRPr lang="ru-RU" sz="2800" b="1" dirty="0"/>
          </a:p>
        </p:txBody>
      </p:sp>
      <p:pic>
        <p:nvPicPr>
          <p:cNvPr id="10242" name="Picture 2" descr="Белый медведь – особенности жизнедеятельност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201" y="3253580"/>
            <a:ext cx="4813300" cy="3417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on_18 — УП ФИАТО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0" y="4572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ПРАВИЛЬНО!</a:t>
            </a:r>
            <a:endParaRPr lang="ru-RU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>
            <a:hlinkClick r:id="rId3" action="ppaction://hlinksldjump"/>
          </p:cNvPr>
          <p:cNvSpPr/>
          <p:nvPr/>
        </p:nvSpPr>
        <p:spPr>
          <a:xfrm>
            <a:off x="6172200" y="4267200"/>
            <a:ext cx="2667000" cy="23622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ИТОГИ</a:t>
            </a:r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90053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Акулы НЕ водятся в реках. Они живут в океанах  и морях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9218" name="Picture 2" descr="Величественная Белая акула - фото и обои. Красивая картинка &quot;Величественная  Белая акула&quot; на рабочий сто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774" y="2499358"/>
            <a:ext cx="5788026" cy="4130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Дневник rosinka7304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6229" y="1592866"/>
            <a:ext cx="5544457" cy="410058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88686"/>
            <a:ext cx="662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0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НЕПРАВИЛЬНО,</a:t>
            </a:r>
          </a:p>
          <a:p>
            <a:r>
              <a:rPr lang="ru-RU" sz="6000" b="1" dirty="0" smtClean="0">
                <a:solidFill>
                  <a:srgbClr val="00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подумай ещё.</a:t>
            </a:r>
          </a:p>
        </p:txBody>
      </p:sp>
      <p:sp>
        <p:nvSpPr>
          <p:cNvPr id="5" name="Овал 4">
            <a:hlinkClick r:id="rId4" action="ppaction://hlinksldjump"/>
          </p:cNvPr>
          <p:cNvSpPr/>
          <p:nvPr/>
        </p:nvSpPr>
        <p:spPr>
          <a:xfrm>
            <a:off x="6629400" y="4800600"/>
            <a:ext cx="2286000" cy="1905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002060"/>
                </a:solidFill>
              </a:rPr>
              <a:t>Вернуться к вопросу </a:t>
            </a:r>
            <a:endParaRPr lang="ru-RU" sz="23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Я с детства с книгами дружу.-2&quot; -клипарт пнг. Обсуждение на LiveInternet -  Российский Сервис Онлайн-Дневни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6171" y="1197730"/>
            <a:ext cx="4746171" cy="51137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88686"/>
            <a:ext cx="662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0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НЕПРАВИЛЬНО,</a:t>
            </a:r>
          </a:p>
          <a:p>
            <a:r>
              <a:rPr lang="ru-RU" sz="6000" b="1" dirty="0" smtClean="0">
                <a:solidFill>
                  <a:srgbClr val="00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подумай ещё.</a:t>
            </a:r>
          </a:p>
        </p:txBody>
      </p:sp>
      <p:sp>
        <p:nvSpPr>
          <p:cNvPr id="5" name="Овал 4">
            <a:hlinkClick r:id="rId4" action="ppaction://hlinksldjump"/>
          </p:cNvPr>
          <p:cNvSpPr/>
          <p:nvPr/>
        </p:nvSpPr>
        <p:spPr>
          <a:xfrm>
            <a:off x="6629400" y="4800600"/>
            <a:ext cx="2286000" cy="1905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002060"/>
                </a:solidFill>
              </a:rPr>
              <a:t>Вернуться к вопросу </a:t>
            </a:r>
            <a:endParaRPr lang="ru-RU" sz="23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Дневник rosinka7304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1714" y="1767038"/>
            <a:ext cx="5544457" cy="410058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88686"/>
            <a:ext cx="662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0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НЕПРАВИЛЬНО,</a:t>
            </a:r>
          </a:p>
          <a:p>
            <a:r>
              <a:rPr lang="ru-RU" sz="6000" b="1" dirty="0" smtClean="0">
                <a:solidFill>
                  <a:srgbClr val="00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подумай ещё.</a:t>
            </a:r>
          </a:p>
        </p:txBody>
      </p:sp>
      <p:sp>
        <p:nvSpPr>
          <p:cNvPr id="5" name="Овал 4">
            <a:hlinkClick r:id="rId4" action="ppaction://hlinksldjump"/>
          </p:cNvPr>
          <p:cNvSpPr/>
          <p:nvPr/>
        </p:nvSpPr>
        <p:spPr>
          <a:xfrm>
            <a:off x="6629400" y="4800600"/>
            <a:ext cx="2286000" cy="1905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002060"/>
                </a:solidFill>
              </a:rPr>
              <a:t>Вернуться к вопросу </a:t>
            </a:r>
            <a:endParaRPr lang="ru-RU" sz="23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Я с детства с книгами дружу.-2&quot; -клипарт пнг. Обсуждение на LiveInternet -  Российский Сервис Онлайн-Дневни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6171" y="1197730"/>
            <a:ext cx="4746171" cy="51137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88686"/>
            <a:ext cx="662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0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НЕПРАВИЛЬНО,</a:t>
            </a:r>
          </a:p>
          <a:p>
            <a:r>
              <a:rPr lang="ru-RU" sz="6000" b="1" dirty="0" smtClean="0">
                <a:solidFill>
                  <a:srgbClr val="00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подумай ещё.</a:t>
            </a:r>
          </a:p>
        </p:txBody>
      </p:sp>
      <p:sp>
        <p:nvSpPr>
          <p:cNvPr id="5" name="Овал 4">
            <a:hlinkClick r:id="rId4" action="ppaction://hlinksldjump"/>
          </p:cNvPr>
          <p:cNvSpPr/>
          <p:nvPr/>
        </p:nvSpPr>
        <p:spPr>
          <a:xfrm>
            <a:off x="6629400" y="4800600"/>
            <a:ext cx="2286000" cy="1905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002060"/>
                </a:solidFill>
              </a:rPr>
              <a:t>Вернуться к вопросу </a:t>
            </a:r>
            <a:endParaRPr lang="ru-RU" sz="23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515649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На какой реке расположен </a:t>
            </a:r>
          </a:p>
          <a:p>
            <a:pPr algn="ctr"/>
            <a:r>
              <a:rPr lang="ru-RU" sz="4400" b="1" dirty="0" smtClean="0"/>
              <a:t>город Сызрань?</a:t>
            </a:r>
            <a:endParaRPr lang="ru-RU" sz="4400" b="1" dirty="0"/>
          </a:p>
        </p:txBody>
      </p:sp>
      <p:sp>
        <p:nvSpPr>
          <p:cNvPr id="4" name="Двойная волна 3">
            <a:hlinkClick r:id="rId2" action="ppaction://hlinksldjump"/>
          </p:cNvPr>
          <p:cNvSpPr/>
          <p:nvPr/>
        </p:nvSpPr>
        <p:spPr>
          <a:xfrm>
            <a:off x="5370285" y="2191655"/>
            <a:ext cx="3280228" cy="1219200"/>
          </a:xfrm>
          <a:prstGeom prst="doubleWav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РЕКА ВОЛГА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Двойная волна 4">
            <a:hlinkClick r:id="rId3" action="ppaction://hlinksldjump"/>
          </p:cNvPr>
          <p:cNvSpPr/>
          <p:nvPr/>
        </p:nvSpPr>
        <p:spPr>
          <a:xfrm>
            <a:off x="5428344" y="3737429"/>
            <a:ext cx="3280228" cy="1219200"/>
          </a:xfrm>
          <a:prstGeom prst="doubleWav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РЕКА ИРТЫШ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Двойная волна 5">
            <a:hlinkClick r:id="rId3" action="ppaction://hlinksldjump"/>
          </p:cNvPr>
          <p:cNvSpPr/>
          <p:nvPr/>
        </p:nvSpPr>
        <p:spPr>
          <a:xfrm>
            <a:off x="5471885" y="5297713"/>
            <a:ext cx="3280228" cy="1219200"/>
          </a:xfrm>
          <a:prstGeom prst="doubleWav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РЕКА НЕВА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2530" name="Picture 2" descr="В Сызрани благоустроят набережную за счет федеральной программы - Волга Нью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683" y="2017485"/>
            <a:ext cx="4960141" cy="4630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Дневник rosinka7304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6229" y="1592866"/>
            <a:ext cx="5544457" cy="410058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88686"/>
            <a:ext cx="662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0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НЕПРАВИЛЬНО,</a:t>
            </a:r>
          </a:p>
          <a:p>
            <a:r>
              <a:rPr lang="ru-RU" sz="6000" b="1" dirty="0" smtClean="0">
                <a:solidFill>
                  <a:srgbClr val="00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подумай ещё.</a:t>
            </a:r>
          </a:p>
        </p:txBody>
      </p:sp>
      <p:sp>
        <p:nvSpPr>
          <p:cNvPr id="5" name="Овал 4">
            <a:hlinkClick r:id="rId4" action="ppaction://hlinksldjump"/>
          </p:cNvPr>
          <p:cNvSpPr/>
          <p:nvPr/>
        </p:nvSpPr>
        <p:spPr>
          <a:xfrm>
            <a:off x="6629400" y="4800600"/>
            <a:ext cx="2286000" cy="1905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002060"/>
                </a:solidFill>
              </a:rPr>
              <a:t>Вернуться к вопросу </a:t>
            </a:r>
            <a:endParaRPr lang="ru-RU" sz="23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Я с детства с книгами дружу.-2&quot; -клипарт пнг. Обсуждение на LiveInternet -  Российский Сервис Онлайн-Дневни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6171" y="1197730"/>
            <a:ext cx="4746171" cy="51137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88686"/>
            <a:ext cx="662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0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НЕПРАВИЛЬНО,</a:t>
            </a:r>
          </a:p>
          <a:p>
            <a:r>
              <a:rPr lang="ru-RU" sz="6000" b="1" dirty="0" smtClean="0">
                <a:solidFill>
                  <a:srgbClr val="00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подумай ещё.</a:t>
            </a:r>
          </a:p>
        </p:txBody>
      </p:sp>
      <p:sp>
        <p:nvSpPr>
          <p:cNvPr id="5" name="Овал 4">
            <a:hlinkClick r:id="rId4" action="ppaction://hlinksldjump"/>
          </p:cNvPr>
          <p:cNvSpPr/>
          <p:nvPr/>
        </p:nvSpPr>
        <p:spPr>
          <a:xfrm>
            <a:off x="6629400" y="4800600"/>
            <a:ext cx="2286000" cy="1905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002060"/>
                </a:solidFill>
              </a:rPr>
              <a:t>Вернуться к вопросу </a:t>
            </a:r>
            <a:endParaRPr lang="ru-RU" sz="23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Дневник rosinka7304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6229" y="1592866"/>
            <a:ext cx="5544457" cy="410058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88686"/>
            <a:ext cx="662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0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НЕПРАВИЛЬНО,</a:t>
            </a:r>
          </a:p>
          <a:p>
            <a:r>
              <a:rPr lang="ru-RU" sz="6000" b="1" dirty="0" smtClean="0">
                <a:solidFill>
                  <a:srgbClr val="006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подумай ещё.</a:t>
            </a:r>
          </a:p>
        </p:txBody>
      </p:sp>
      <p:sp>
        <p:nvSpPr>
          <p:cNvPr id="5" name="Овал 4">
            <a:hlinkClick r:id="rId4" action="ppaction://hlinksldjump"/>
          </p:cNvPr>
          <p:cNvSpPr/>
          <p:nvPr/>
        </p:nvSpPr>
        <p:spPr>
          <a:xfrm>
            <a:off x="6629400" y="4800600"/>
            <a:ext cx="2286000" cy="1905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rgbClr val="002060"/>
                </a:solidFill>
              </a:rPr>
              <a:t>Вернуться к вопросу </a:t>
            </a:r>
            <a:endParaRPr lang="ru-RU" sz="23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иний градиент низкий многоугольник нерегулярный геометрический абстрактный  фон, абстрактные геометрические фон, низкий полигон, абстракция  многоугольника Фоновое изображение для бесплатной загруз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5771" y="232229"/>
            <a:ext cx="84908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МОЛОДЕЦ! ТЫ ОТВЕТИЛ ПРАВИЛЬНО НА МНОГИЕ ВОПРОСЫ! ТЕБЯ МОЖНО НАЗВАТЬ ЗНАТОКОМ ПРИРОДЫ ГОРОДА СЫЗРАНЬ! ОДНАКО ПОМНИ, ЧТО НАС ВСЕГДА ОКРУЖАЮТ НОВЫЕ ЗНАНИЯ ДАЖЕ ТОГДА, КОГДА  КАЖЕТСЯ, ЧТО МЫ ВСЁ ЗНАЕМ,УСПЕХОВ ТЕБЕ!</a:t>
            </a:r>
            <a:endParaRPr lang="ru-RU" sz="3200" b="1" dirty="0"/>
          </a:p>
        </p:txBody>
      </p:sp>
      <p:pic>
        <p:nvPicPr>
          <p:cNvPr id="1036" name="Picture 12" descr="Экологическая квест – игра с участием детей и родителей «Друзья природы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6833" y="3702731"/>
            <a:ext cx="3530895" cy="3155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14049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На Гербе города Сызрань нарисовано животное. Какое?</a:t>
            </a:r>
            <a:endParaRPr lang="ru-RU" sz="4400" b="1" dirty="0"/>
          </a:p>
        </p:txBody>
      </p:sp>
      <p:sp>
        <p:nvSpPr>
          <p:cNvPr id="21508" name="AutoShape 4" descr="Lenagold - Клипарт - Коровы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Lenagold - Клипарт - Коровы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Lenagold - Клипарт - Коровы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6" name="Picture 12" descr="Бык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6315"/>
            <a:ext cx="2467429" cy="2642946"/>
          </a:xfrm>
          <a:prstGeom prst="rect">
            <a:avLst/>
          </a:prstGeom>
          <a:noFill/>
        </p:spPr>
      </p:pic>
      <p:pic>
        <p:nvPicPr>
          <p:cNvPr id="21522" name="Picture 18" descr="Коза 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22658" y="4397287"/>
            <a:ext cx="1861913" cy="2206712"/>
          </a:xfrm>
          <a:prstGeom prst="rect">
            <a:avLst/>
          </a:prstGeom>
          <a:noFill/>
        </p:spPr>
      </p:pic>
      <p:pic>
        <p:nvPicPr>
          <p:cNvPr id="21534" name="Picture 30" descr="Лошадь PNG фото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456" y="4455884"/>
            <a:ext cx="3078958" cy="2213429"/>
          </a:xfrm>
          <a:prstGeom prst="rect">
            <a:avLst/>
          </a:prstGeom>
          <a:noFill/>
        </p:spPr>
      </p:pic>
      <p:pic>
        <p:nvPicPr>
          <p:cNvPr id="21536" name="Picture 32" descr="Кошка на прозрачном фоне - Png картинки и иконки без фона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84331" y="2134858"/>
            <a:ext cx="2653612" cy="2072471"/>
          </a:xfrm>
          <a:prstGeom prst="rect">
            <a:avLst/>
          </a:prstGeom>
          <a:noFill/>
        </p:spPr>
      </p:pic>
      <p:pic>
        <p:nvPicPr>
          <p:cNvPr id="21540" name="Picture 36" descr="Собака 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62952" y="1744715"/>
            <a:ext cx="1933903" cy="262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конка помидор - Png картинки и иконки без фона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1366" y="1786197"/>
            <a:ext cx="2344368" cy="234436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14049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Каким овощем славится город Сызрань?</a:t>
            </a:r>
            <a:endParaRPr lang="ru-RU" sz="4400" b="1" dirty="0"/>
          </a:p>
        </p:txBody>
      </p:sp>
      <p:pic>
        <p:nvPicPr>
          <p:cNvPr id="20482" name="Picture 2" descr="Свекла: скачать картинки, стоковые фото Свекла в хорошем качестве |  Depositphoto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9422" y="1778330"/>
            <a:ext cx="3239267" cy="3082703"/>
          </a:xfrm>
          <a:prstGeom prst="rect">
            <a:avLst/>
          </a:prstGeom>
          <a:noFill/>
        </p:spPr>
      </p:pic>
      <p:pic>
        <p:nvPicPr>
          <p:cNvPr id="20486" name="Picture 6" descr="кукуруза в початках скачать бесплатно - Кукуруза в початка урожай файла  компьютер - Кукуруза в початках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376" y="2364827"/>
            <a:ext cx="1736287" cy="3657600"/>
          </a:xfrm>
          <a:prstGeom prst="rect">
            <a:avLst/>
          </a:prstGeom>
          <a:noFill/>
        </p:spPr>
      </p:pic>
      <p:pic>
        <p:nvPicPr>
          <p:cNvPr id="20488" name="Picture 8" descr="Лук PNG фото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18886" y="4379524"/>
            <a:ext cx="2230274" cy="2478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31227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Сколько находится в Сызрани охраняемых природных объектов, отнесенных к государственным памятникам природы регионального значения?</a:t>
            </a:r>
            <a:endParaRPr lang="ru-RU" sz="4400" b="1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441434" y="3941379"/>
            <a:ext cx="2364828" cy="235431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3358054" y="3904592"/>
            <a:ext cx="2364828" cy="235431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6248399" y="3862552"/>
            <a:ext cx="2364828" cy="235431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2436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Какое дерево – долгожитель произрастало в Сызрани?</a:t>
            </a:r>
            <a:endParaRPr lang="ru-RU" sz="4400" b="1" dirty="0"/>
          </a:p>
        </p:txBody>
      </p:sp>
      <p:pic>
        <p:nvPicPr>
          <p:cNvPr id="18434" name="Picture 2" descr="Чёрный тополь - Сызрань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4025" y="2006601"/>
            <a:ext cx="2949575" cy="3911600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2952750" y="6019800"/>
            <a:ext cx="2971800" cy="43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11E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ТОПОЛЬ ЧЕРНЫЙ</a:t>
            </a:r>
            <a:endParaRPr lang="ru-RU" b="1" dirty="0">
              <a:solidFill>
                <a:srgbClr val="111E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196850" y="5994400"/>
            <a:ext cx="2559050" cy="43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11E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БЕРЕЗА БЕЛАЯ</a:t>
            </a:r>
            <a:endParaRPr lang="ru-RU" b="1" dirty="0">
              <a:solidFill>
                <a:srgbClr val="111E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8" name="Picture 6" descr="Дуб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6475" y="1992312"/>
            <a:ext cx="2625725" cy="3913188"/>
          </a:xfrm>
          <a:prstGeom prst="rect">
            <a:avLst/>
          </a:prstGeom>
          <a:noFill/>
        </p:spPr>
      </p:pic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6127750" y="6019800"/>
            <a:ext cx="2597150" cy="43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11E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ДУБ КОРИЧНЕВЫЙ</a:t>
            </a:r>
            <a:endParaRPr lang="ru-RU" b="1" dirty="0">
              <a:solidFill>
                <a:srgbClr val="111E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42" name="Picture 10" descr="Берёза купить саженцы почтой по низкой цене в интернет-магазине при  питомнике - «Крымский фрукт»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300" y="1997136"/>
            <a:ext cx="2536825" cy="3908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2436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Какое животное </a:t>
            </a:r>
            <a:r>
              <a:rPr lang="ru-RU" sz="4400" b="1" dirty="0" smtClean="0">
                <a:solidFill>
                  <a:srgbClr val="FF0000"/>
                </a:solidFill>
              </a:rPr>
              <a:t>НЕ</a:t>
            </a:r>
            <a:r>
              <a:rPr lang="ru-RU" sz="4400" b="1" dirty="0" smtClean="0"/>
              <a:t> водится в </a:t>
            </a:r>
            <a:r>
              <a:rPr lang="ru-RU" sz="4400" b="1" dirty="0" err="1" smtClean="0"/>
              <a:t>Сызранских</a:t>
            </a:r>
            <a:r>
              <a:rPr lang="ru-RU" sz="4400" b="1" dirty="0" smtClean="0"/>
              <a:t> лесах?</a:t>
            </a:r>
            <a:endParaRPr lang="ru-RU" sz="4400" b="1" dirty="0"/>
          </a:p>
        </p:txBody>
      </p:sp>
      <p:pic>
        <p:nvPicPr>
          <p:cNvPr id="17410" name="Picture 2" descr="В Якутии белые медведи стали чаще выходить к людям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9175" y="4318001"/>
            <a:ext cx="3730625" cy="2247899"/>
          </a:xfrm>
          <a:prstGeom prst="rect">
            <a:avLst/>
          </a:prstGeom>
          <a:noFill/>
        </p:spPr>
      </p:pic>
      <p:pic>
        <p:nvPicPr>
          <p:cNvPr id="17412" name="Picture 4" descr="В регионе будет снижено поголовье лисицы — Комитет охотничьего хозяйства и  рыболовства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885512"/>
            <a:ext cx="3746500" cy="2305488"/>
          </a:xfrm>
          <a:prstGeom prst="rect">
            <a:avLst/>
          </a:prstGeom>
          <a:noFill/>
        </p:spPr>
      </p:pic>
      <p:pic>
        <p:nvPicPr>
          <p:cNvPr id="17414" name="Picture 6" descr="Белка обыкновенная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8000" y="4326606"/>
            <a:ext cx="3860800" cy="2239294"/>
          </a:xfrm>
          <a:prstGeom prst="rect">
            <a:avLst/>
          </a:prstGeom>
          <a:noFill/>
        </p:spPr>
      </p:pic>
      <p:sp>
        <p:nvSpPr>
          <p:cNvPr id="17416" name="AutoShape 8" descr="Чему мужчина может научиться у вол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AutoShape 10" descr="Чему мужчина может научиться у вол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0" name="Picture 12" descr="В Германии сосчитали волков (фото) | Кадр дня | DW | 11.12.201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1175" y="1905562"/>
            <a:ext cx="3857625" cy="2285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2436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Какая рыба </a:t>
            </a:r>
            <a:r>
              <a:rPr lang="ru-RU" sz="4400" b="1" dirty="0" smtClean="0">
                <a:solidFill>
                  <a:srgbClr val="FF0000"/>
                </a:solidFill>
              </a:rPr>
              <a:t>НЕ </a:t>
            </a:r>
            <a:r>
              <a:rPr lang="ru-RU" sz="4400" b="1" dirty="0" smtClean="0"/>
              <a:t>водится в </a:t>
            </a:r>
            <a:r>
              <a:rPr lang="ru-RU" sz="4400" b="1" dirty="0" err="1" smtClean="0"/>
              <a:t>Сызранских</a:t>
            </a:r>
            <a:r>
              <a:rPr lang="ru-RU" sz="4400" b="1" dirty="0" smtClean="0"/>
              <a:t> реках?</a:t>
            </a:r>
            <a:endParaRPr lang="ru-RU" sz="4400" b="1" dirty="0"/>
          </a:p>
        </p:txBody>
      </p:sp>
      <p:pic>
        <p:nvPicPr>
          <p:cNvPr id="16386" name="Picture 2" descr="Что делать, если вы встретились с акулой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" y="1882348"/>
            <a:ext cx="4911725" cy="250391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1917700"/>
            <a:ext cx="196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АКУЛА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Сколько живет окунь – средняя длительность жизни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6076" y="1905000"/>
            <a:ext cx="3260724" cy="2489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24500" y="1955800"/>
            <a:ext cx="196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ОКУНЬ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6390" name="Picture 6" descr="ЩУКА — «Хмельницкий рыболов»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5" y="4504478"/>
            <a:ext cx="3857625" cy="207412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5600" y="4483100"/>
            <a:ext cx="196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ЩУКА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6392" name="Picture 8" descr="Лещ | Рыбалка на Дону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94200" y="4572000"/>
            <a:ext cx="4267200" cy="2082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470400" y="4686300"/>
            <a:ext cx="196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ЛЕЩ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n_18 — УП ФИАТО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0" y="4572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ПРАВИЛЬНО!</a:t>
            </a:r>
            <a:endParaRPr lang="ru-RU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6248400" y="4343400"/>
            <a:ext cx="2667000" cy="2362200"/>
          </a:xfrm>
          <a:prstGeom prst="ellipse">
            <a:avLst/>
          </a:prstGeom>
          <a:solidFill>
            <a:srgbClr val="00206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 СЛЕДУЮЩЕМУ ВОПРОСУ</a:t>
            </a:r>
            <a:endParaRPr lang="ru-RU" sz="2000" b="1" dirty="0"/>
          </a:p>
        </p:txBody>
      </p:sp>
      <p:pic>
        <p:nvPicPr>
          <p:cNvPr id="15362" name="Picture 2" descr="Пусть всегда будет… Сызран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117" y="2634456"/>
            <a:ext cx="5330825" cy="399811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2229" y="1690078"/>
            <a:ext cx="8911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Город Сызрань вытянулся вдоль берега реки Волги с юго-запада на северо-восток почти на 25 километров.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</TotalTime>
  <Words>315</Words>
  <Application>Microsoft Office PowerPoint</Application>
  <PresentationFormat>Экран (4:3)</PresentationFormat>
  <Paragraphs>75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RK</cp:lastModifiedBy>
  <cp:revision>56</cp:revision>
  <dcterms:created xsi:type="dcterms:W3CDTF">2018-09-04T12:10:47Z</dcterms:created>
  <dcterms:modified xsi:type="dcterms:W3CDTF">2021-05-03T09:50:23Z</dcterms:modified>
</cp:coreProperties>
</file>