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72" r:id="rId3"/>
    <p:sldId id="275" r:id="rId4"/>
    <p:sldId id="273" r:id="rId5"/>
    <p:sldId id="280" r:id="rId6"/>
    <p:sldId id="281" r:id="rId7"/>
    <p:sldId id="274" r:id="rId8"/>
    <p:sldId id="257" r:id="rId9"/>
    <p:sldId id="258" r:id="rId10"/>
    <p:sldId id="287" r:id="rId11"/>
    <p:sldId id="288" r:id="rId12"/>
    <p:sldId id="277" r:id="rId13"/>
    <p:sldId id="285" r:id="rId14"/>
    <p:sldId id="284" r:id="rId15"/>
    <p:sldId id="289" r:id="rId16"/>
    <p:sldId id="279" r:id="rId17"/>
    <p:sldId id="259" r:id="rId18"/>
    <p:sldId id="260" r:id="rId19"/>
    <p:sldId id="261" r:id="rId20"/>
    <p:sldId id="262" r:id="rId21"/>
    <p:sldId id="263" r:id="rId22"/>
    <p:sldId id="264" r:id="rId23"/>
    <p:sldId id="291" r:id="rId24"/>
    <p:sldId id="292" r:id="rId25"/>
    <p:sldId id="290" r:id="rId26"/>
    <p:sldId id="265" r:id="rId27"/>
    <p:sldId id="268" r:id="rId28"/>
    <p:sldId id="269" r:id="rId29"/>
    <p:sldId id="27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6" autoAdjust="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945DD-6948-4ECE-93CF-29419AB6BAA2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7BD047-D54B-492C-B75A-A96ECBDC4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Liberation Sans"/>
              <a:ea typeface="Microsoft YaHei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Liberation Sans"/>
              <a:ea typeface="Microsoft YaHei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Liberation Sans"/>
              <a:ea typeface="Microsoft YaHei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Liberation Sans"/>
              <a:ea typeface="Microsoft YaHei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Liberation Sans"/>
              <a:ea typeface="Microsoft YaHei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8E75-E149-43DB-B958-D1E8F42E001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57D8-49B8-41A7-82E7-EE2C5D07D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4086-06FB-484B-8B23-1B9BC52A122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3C29-6B04-470B-A13F-29C2DB1D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8F70E-7EF3-4467-A350-28B58FD81BE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E438-44F2-4AFC-A7FB-E53C445A0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92A8-9813-4FBB-820C-E8C90F158A8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547D-F328-4F0B-A291-D03737B9D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8591-77FB-4DA0-AABD-BAEA5A356F2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B3AC-5C69-4130-B008-25D9445B3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F8A5-2240-4853-ABEC-D359F57C17C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5902-25E8-466F-AFEA-DEE3CF5C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FBF1-AAFC-4088-858D-7F1F5438875D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5BA4-6F80-416B-9360-3058DB03C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B53F-8659-4149-B5B2-55FECCA9413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53CF-49E6-4E0B-BDD4-9A8F8A04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39C8-43A5-4AA6-8000-645BD30B45D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F377-44E6-4566-9716-16443FCBB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0E60-26BC-4372-9D49-B130E2B06A5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FFEF-0674-410C-9130-D976EFF80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58A9-54F8-46F5-96F2-99E1E75E8E5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2BEA-C827-4EF8-850A-4A0B8EF9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267740-15A9-43E6-B9AA-BED217FA8BFC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7E273-EB3F-4581-86B7-4864024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050" y="5013325"/>
            <a:ext cx="7854950" cy="1192213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Выступление воспитателя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СП «Детский сад №3 ГБОУ СОШ №30 г.о. Сызрань»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Якуповой  Лилии Шаукятовны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ru-RU" sz="1800" b="1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на семинаре «Особенности восприятия детьми дошкольного возраста произведений художественной литературы»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ru-RU" sz="1800" b="1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b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23850" y="1068388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/>
              <a:t>«Особенности развития математических способностей дошкольников через восприятие художественной литературы».</a:t>
            </a:r>
            <a:endParaRPr lang="ru-RU" sz="2400"/>
          </a:p>
          <a:p>
            <a:pPr algn="ctr"/>
            <a:r>
              <a:rPr lang="ru-RU" sz="2400"/>
              <a:t>       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/>
            <a:r>
              <a:rPr lang="ru-RU" sz="4600" b="1" smtClean="0"/>
              <a:t>ЗАГАДКИ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08513"/>
          </a:xfrm>
        </p:spPr>
        <p:txBody>
          <a:bodyPr/>
          <a:lstStyle/>
          <a:p>
            <a:pPr marL="495300" indent="-495300"/>
            <a:r>
              <a:rPr lang="ru-RU" b="1" smtClean="0"/>
              <a:t>Зимой и летом ОДНИМ цветом.   (Ель)  </a:t>
            </a:r>
          </a:p>
          <a:p>
            <a:pPr marL="495300" indent="-495300"/>
            <a:r>
              <a:rPr lang="ru-RU" b="1" smtClean="0"/>
              <a:t>Стоит Антошка на ОДНОЙ ножке.</a:t>
            </a:r>
          </a:p>
          <a:p>
            <a:pPr marL="495300" indent="-495300"/>
            <a:r>
              <a:rPr lang="ru-RU" b="1" smtClean="0"/>
              <a:t>Наш лиловый господин 	Среди овощей ОДИН. 	Он французский граф Де Жан 	А по-русски - ..       (Баклажан)</a:t>
            </a:r>
          </a:p>
          <a:p>
            <a:pPr marL="495300" indent="-495300"/>
            <a:r>
              <a:rPr lang="ru-RU" b="1" smtClean="0"/>
              <a:t> ТРЕУГОЛЬНАЯ доска, а на ней ТРИ волоска. Волосок - ТОНКИЙ, голосок - звонкий (балалайка).</a:t>
            </a:r>
          </a:p>
          <a:p>
            <a:pPr marL="495300" indent="-495300"/>
            <a:r>
              <a:rPr lang="ru-RU" b="1" smtClean="0"/>
              <a:t>ЧЕТЫРЕ братца под ОДНОЙ крышей стоят (стол).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/>
            <a:r>
              <a:rPr lang="ru-RU" sz="4600" b="1" smtClean="0"/>
              <a:t>ЗАГАДКИ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4608513"/>
          </a:xfrm>
        </p:spPr>
        <p:txBody>
          <a:bodyPr/>
          <a:lstStyle/>
          <a:p>
            <a:pPr marL="495300" indent="-495300">
              <a:lnSpc>
                <a:spcPct val="90000"/>
              </a:lnSpc>
            </a:pPr>
            <a:r>
              <a:rPr lang="ru-RU" b="1" smtClean="0"/>
              <a:t>Братьев этих ровно СЕМЬ.</a:t>
            </a:r>
            <a:br>
              <a:rPr lang="ru-RU" b="1" smtClean="0"/>
            </a:br>
            <a:r>
              <a:rPr lang="ru-RU" b="1" smtClean="0"/>
              <a:t>Вам они известны всем.</a:t>
            </a:r>
            <a:br>
              <a:rPr lang="ru-RU" b="1" smtClean="0"/>
            </a:br>
            <a:r>
              <a:rPr lang="ru-RU" b="1" smtClean="0"/>
              <a:t>Каждую неделю кругом</a:t>
            </a:r>
            <a:br>
              <a:rPr lang="ru-RU" b="1" smtClean="0"/>
            </a:br>
            <a:r>
              <a:rPr lang="ru-RU" b="1" smtClean="0"/>
              <a:t>ходят братья друг за другом.</a:t>
            </a:r>
            <a:br>
              <a:rPr lang="ru-RU" b="1" smtClean="0"/>
            </a:br>
            <a:r>
              <a:rPr lang="ru-RU" b="1" smtClean="0"/>
              <a:t>Попрощается последний -</a:t>
            </a:r>
            <a:br>
              <a:rPr lang="ru-RU" b="1" smtClean="0"/>
            </a:br>
            <a:r>
              <a:rPr lang="ru-RU" b="1" smtClean="0"/>
              <a:t>появляется передний (дни недели).</a:t>
            </a:r>
          </a:p>
          <a:p>
            <a:pPr marL="495300" indent="-495300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12 </a:t>
            </a:r>
            <a:r>
              <a:rPr lang="ru-RU" b="1" smtClean="0"/>
              <a:t>братьев равно называются и разными делами занимаются (месяцы года).</a:t>
            </a:r>
            <a:r>
              <a:rPr lang="ru-RU" smtClean="0"/>
              <a:t> </a:t>
            </a:r>
          </a:p>
          <a:p>
            <a:pPr marL="495300" indent="-495300">
              <a:lnSpc>
                <a:spcPct val="90000"/>
              </a:lnSpc>
            </a:pPr>
            <a:r>
              <a:rPr lang="ru-RU" b="1" smtClean="0"/>
              <a:t>В ДВА ряда дома стоят - </a:t>
            </a:r>
            <a:r>
              <a:rPr lang="ru-RU" b="1" smtClean="0">
                <a:latin typeface="Arial" charset="0"/>
              </a:rPr>
              <a:t>10, 20, 100</a:t>
            </a:r>
            <a:r>
              <a:rPr lang="ru-RU" b="1" smtClean="0"/>
              <a:t> подряд.</a:t>
            </a:r>
            <a:br>
              <a:rPr lang="ru-RU" b="1" smtClean="0"/>
            </a:br>
            <a:r>
              <a:rPr lang="ru-RU" b="1" smtClean="0"/>
              <a:t>И  КВАДРАТНЫМИ глазами</a:t>
            </a:r>
            <a:br>
              <a:rPr lang="ru-RU" b="1" smtClean="0"/>
            </a:br>
            <a:r>
              <a:rPr lang="ru-RU" b="1" smtClean="0"/>
              <a:t>Друг на друга глядят (улица).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692150"/>
            <a:ext cx="7885113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9144000" y="7532688"/>
            <a:ext cx="252413" cy="73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900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981075"/>
            <a:ext cx="7762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042988" y="155733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4213" y="1052513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Скороговорки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435600" y="1052513"/>
            <a:ext cx="388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Считалки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00013"/>
          </a:xfrm>
        </p:spPr>
        <p:txBody>
          <a:bodyPr/>
          <a:lstStyle/>
          <a:p>
            <a:pPr eaLnBrk="1" hangingPunct="1"/>
            <a:endParaRPr lang="ru-RU" sz="46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9467850" y="8037513"/>
            <a:ext cx="7437438" cy="2949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9688"/>
            <a:ext cx="8424863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420688"/>
          </a:xfrm>
        </p:spPr>
        <p:txBody>
          <a:bodyPr/>
          <a:lstStyle/>
          <a:p>
            <a:pPr algn="ctr">
              <a:defRPr/>
            </a:pPr>
            <a:r>
              <a:rPr lang="ru-RU" sz="4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Считалки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Раз, два, три, четыре.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Кто живет у нас в квартире?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Папа, мама, брат, сестренка,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Кошка Мурка, два котенка,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Мой щенок, сверчок и я —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Вот и вся моя семья!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Раз, два, три, четыре, пять —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Всех начну считать опять.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Бежит заяц через мост,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Длинны уши, куцый хвост.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Ты далёко не беги,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Посчитать нам помоги.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Раз, два, три — Выйди 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792163"/>
            <a:ext cx="7488238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Тема дня</a:t>
            </a:r>
            <a:endParaRPr lang="ru-RU" b="1" dirty="0"/>
          </a:p>
        </p:txBody>
      </p:sp>
      <p:pic>
        <p:nvPicPr>
          <p:cNvPr id="35842" name="Picture 2" descr="C:\Documents and Settings\USER\Рабочий стол\лиля\DSCF2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1052513"/>
            <a:ext cx="4389438" cy="5518150"/>
          </a:xfrm>
        </p:spPr>
      </p:pic>
      <p:pic>
        <p:nvPicPr>
          <p:cNvPr id="35843" name="Picture 3" descr="C:\Documents and Settings\USER\Рабочий стол\лиля\104306093_large_048__0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1628775"/>
            <a:ext cx="18653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Documents and Settings\USER\Рабочий стол\лиля\104306093_large_048__02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581525"/>
            <a:ext cx="1866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36036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Машенька встречает детей</a:t>
            </a:r>
          </a:p>
        </p:txBody>
      </p:sp>
      <p:pic>
        <p:nvPicPr>
          <p:cNvPr id="4098" name="Picture 2" descr="C:\Documents and Settings\USER\Рабочий стол\лиля\DSCF2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765175"/>
            <a:ext cx="4752975" cy="35639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099" name="Picture 3" descr="C:\Documents and Settings\USER\Рабочий стол\лиля\DSCF23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852738"/>
            <a:ext cx="4356100" cy="3544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6868" name="Picture 4" descr="C:\Documents and Settings\USER\Рабочий стол\лиля\104306117_048__06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1484313"/>
            <a:ext cx="2049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C:\Documents and Settings\USER\Рабочий стол\лиля\104306117_048__06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4797425"/>
            <a:ext cx="2049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5762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Утренняя гимнастика</a:t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 элементами математики</a:t>
            </a:r>
          </a:p>
        </p:txBody>
      </p:sp>
      <p:pic>
        <p:nvPicPr>
          <p:cNvPr id="37890" name="Picture 4" descr="C:\Documents and Settings\USER\Рабочий стол\лиля\DSCF23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908050"/>
            <a:ext cx="2663825" cy="2668588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2" name="Picture 2" descr="C:\Documents and Settings\USER\Рабочий стол\лиля\DSCF23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0960413">
            <a:off x="393700" y="3486150"/>
            <a:ext cx="3960813" cy="28622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7892" name="Picture 3" descr="C:\Documents and Settings\USER\Рабочий стол\лиля\DSCF23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801942">
            <a:off x="5200651" y="2584450"/>
            <a:ext cx="3136900" cy="3673475"/>
          </a:xfrm>
          <a:prstGeom prst="rect">
            <a:avLst/>
          </a:prstGeom>
          <a:solidFill>
            <a:schemeClr val="tx1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16668750" y="10125075"/>
            <a:ext cx="454025" cy="646113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pic>
        <p:nvPicPr>
          <p:cNvPr id="15362" name="Picture 5" descr="DSCN326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Узнай героя сказки по описанию</a:t>
            </a:r>
            <a:endParaRPr lang="ru-RU" b="1" dirty="0"/>
          </a:p>
        </p:txBody>
      </p:sp>
      <p:pic>
        <p:nvPicPr>
          <p:cNvPr id="6146" name="Picture 2" descr="C:\Documents and Settings\USER\Рабочий стол\лиля\DSCF2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844675"/>
            <a:ext cx="6335713" cy="47529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331913" y="765175"/>
            <a:ext cx="6192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Создаем веселое настроение перед необыкновенными приключениями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 </a:t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дидактических играх</a:t>
            </a:r>
          </a:p>
        </p:txBody>
      </p:sp>
      <p:pic>
        <p:nvPicPr>
          <p:cNvPr id="7170" name="Picture 2" descr="C:\Documents and Settings\USER\Рабочий стол\лиля\DSCF2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4032250" cy="30241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1" name="Picture 3" descr="C:\Documents and Settings\USER\Рабочий стол\лиля\DSCF23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196975"/>
            <a:ext cx="4284662" cy="3324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2" name="Picture 4" descr="C:\Documents and Settings\USER\Рабочий стол\лиля\DSCF23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4076700"/>
            <a:ext cx="3311525" cy="26193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 блоков Дьенеша и палочек Кюизенера в работе с малышами индивидуально</a:t>
            </a:r>
          </a:p>
        </p:txBody>
      </p:sp>
      <p:pic>
        <p:nvPicPr>
          <p:cNvPr id="8195" name="Picture 3" descr="C:\Documents and Settings\USER\Рабочий стол\лиля\DSCF2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341438"/>
            <a:ext cx="4175125" cy="31321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196" name="Picture 4" descr="C:\Documents and Settings\USER\Рабочий стол\лиля\DSCF2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997200"/>
            <a:ext cx="4249737" cy="3286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03800" y="1341438"/>
            <a:ext cx="3600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Поставим блоки так, чтобы получились три  стула разной величины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971550" y="4652963"/>
            <a:ext cx="25923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Бревнышко к бревнышку, получится избушка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229600" cy="215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«Три медведя и математика»- развлечение для детей</a:t>
            </a:r>
          </a:p>
        </p:txBody>
      </p:sp>
      <p:pic>
        <p:nvPicPr>
          <p:cNvPr id="10242" name="Picture 2" descr="C:\Documents and Settings\USER\Рабочий стол\лиля\DSCF23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673475"/>
            <a:ext cx="3744913" cy="2986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3" name="Picture 3" descr="C:\Documents and Settings\USER\Рабочий стол\лиля\DSCF23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716338"/>
            <a:ext cx="3816350" cy="2925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5" name="Picture 5" descr="C:\Documents and Settings\USER\Рабочий стол\лиля\DSCF23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765175"/>
            <a:ext cx="3671888" cy="2916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6022975" y="1557338"/>
            <a:ext cx="2436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В домике трех медведей…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ходе развлечения дети выполнили множество математических заданий</a:t>
            </a:r>
          </a:p>
        </p:txBody>
      </p:sp>
      <p:pic>
        <p:nvPicPr>
          <p:cNvPr id="11266" name="Picture 2" descr="C:\Documents and Settings\USER\Рабочий стол\лиля\DSCF24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3816350" cy="28622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3011" name="Прямоугольник 6"/>
          <p:cNvSpPr>
            <a:spLocks noChangeArrowheads="1"/>
          </p:cNvSpPr>
          <p:nvPr/>
        </p:nvSpPr>
        <p:spPr bwMode="auto">
          <a:xfrm>
            <a:off x="5867400" y="5445125"/>
            <a:ext cx="266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Считали грибочки</a:t>
            </a: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395288" y="908050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Измеряли высоту елочек</a:t>
            </a:r>
          </a:p>
        </p:txBody>
      </p:sp>
      <p:pic>
        <p:nvPicPr>
          <p:cNvPr id="9" name="Picture 4" descr="C:\Documents and Settings\USER\Рабочий стол\лиля\DSCF23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628775"/>
            <a:ext cx="3600450" cy="3019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5003800" y="90805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Выбирали дорожку-длинную или короткую</a:t>
            </a:r>
          </a:p>
        </p:txBody>
      </p:sp>
      <p:pic>
        <p:nvPicPr>
          <p:cNvPr id="11268" name="Picture 4" descr="C:\Documents and Settings\USER\Рабочий стол\лиля\DSCF24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005263"/>
            <a:ext cx="4033837" cy="2733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549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Маленькая елочка,  чуть повыше и самая высокая елочка была обнаружена детьми на прогулке</a:t>
            </a:r>
          </a:p>
        </p:txBody>
      </p:sp>
      <p:pic>
        <p:nvPicPr>
          <p:cNvPr id="1026" name="Picture 2" descr="C:\Documents and Settings\USER\Рабочий стол\лиля\DSCF24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908050"/>
            <a:ext cx="5400675" cy="404971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 descr="C:\Documents and Settings\USER\Рабочий стол\лиля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852738"/>
            <a:ext cx="4679950" cy="38544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603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Узнай сказку по иллюстрации и слушанье аудиосказки</a:t>
            </a:r>
          </a:p>
        </p:txBody>
      </p:sp>
      <p:pic>
        <p:nvPicPr>
          <p:cNvPr id="9218" name="Picture 2" descr="C:\Documents and Settings\USER\Рабочий стол\лиля\DSCF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836613"/>
            <a:ext cx="4176712" cy="36401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219" name="Picture 3" descr="C:\Documents and Settings\USER\Рабочий стол\лиля\DSCF2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916113"/>
            <a:ext cx="4500562" cy="3724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11188" y="479742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Дети узнают сказки по иллюстрациям, в названиях которых присутствуют числа. 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859338" y="5805488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onstantia" pitchFamily="18" charset="0"/>
              </a:rPr>
              <a:t>Малыши слушают сказку</a:t>
            </a:r>
          </a:p>
          <a:p>
            <a:pPr algn="ctr"/>
            <a:r>
              <a:rPr lang="ru-RU" sz="2000" b="1">
                <a:latin typeface="Constantia" pitchFamily="18" charset="0"/>
              </a:rPr>
              <a:t> «Три медведя»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431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Игры детей по мотивам сказки</a:t>
            </a:r>
          </a:p>
        </p:txBody>
      </p:sp>
      <p:pic>
        <p:nvPicPr>
          <p:cNvPr id="12290" name="Picture 2" descr="C:\Documents and Settings\USER\Рабочий стол\лиля\DSCF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836613"/>
            <a:ext cx="3887788" cy="29162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1" name="Picture 3" descr="C:\Documents and Settings\USER\Рабочий стол\лиля\DSCF2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836613"/>
            <a:ext cx="3889375" cy="2825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2" name="Picture 4" descr="C:\Documents and Settings\USER\Рабочий стол\лиля\DSCF24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933825"/>
            <a:ext cx="3889375" cy="27574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3" name="Picture 5" descr="C:\Documents and Settings\USER\Рабочий стол\лиля\DSCF235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933825"/>
            <a:ext cx="3816350" cy="276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Игры детей и закрепление знаний полученных в течении дня</a:t>
            </a:r>
          </a:p>
        </p:txBody>
      </p:sp>
      <p:pic>
        <p:nvPicPr>
          <p:cNvPr id="13314" name="Picture 2" descr="C:\Documents and Settings\USER\Рабочий стол\лиля\DSCF2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727075"/>
            <a:ext cx="3744913" cy="28098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3315" name="Picture 3" descr="C:\Documents and Settings\USER\Рабочий стол\лиля\DSCF2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692150"/>
            <a:ext cx="3889375" cy="288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3316" name="Picture 4" descr="C:\Documents and Settings\USER\Рабочий стол\лиля\DSCF23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3933825"/>
            <a:ext cx="3816350" cy="2520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3317" name="Picture 5" descr="C:\Documents and Settings\USER\Рабочий стол\лиля\DSCF2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363" y="3860800"/>
            <a:ext cx="3816350" cy="265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6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050" name="Picture 2" descr="C:\Documents and Settings\USER\Рабочий стол\лиля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1052513"/>
            <a:ext cx="5853112" cy="417671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8131" name="Picture 3" descr="C:\Documents and Settings\USER\Рабочий стол\лиля\0_64d45_a56176a5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229225"/>
            <a:ext cx="8604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620713"/>
            <a:ext cx="6985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57200" y="-1395413"/>
            <a:ext cx="8229600" cy="431800"/>
          </a:xfrm>
        </p:spPr>
        <p:txBody>
          <a:bodyPr/>
          <a:lstStyle/>
          <a:p>
            <a:pPr eaLnBrk="1" hangingPunct="1"/>
            <a:endParaRPr lang="ru-RU" sz="4600" smtClean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052513"/>
            <a:ext cx="795655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-1323975"/>
            <a:ext cx="8229600" cy="792162"/>
          </a:xfrm>
        </p:spPr>
        <p:txBody>
          <a:bodyPr/>
          <a:lstStyle/>
          <a:p>
            <a:pPr eaLnBrk="1" hangingPunct="1"/>
            <a:endParaRPr lang="ru-RU" sz="4600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 flipH="1" flipV="1">
            <a:off x="9144000" y="6858000"/>
            <a:ext cx="925513" cy="273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3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836613"/>
            <a:ext cx="57023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04813"/>
            <a:ext cx="76327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755775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8" name="Picture 4" descr="C:\Documents and Settings\USER\Рабочий стол\лиля\0_64d45_a56176a5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0"/>
            <a:ext cx="17287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Documents and Settings\USER\Рабочий стол\лиля\0_64d45_a56176a5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9925" y="0"/>
            <a:ext cx="1512888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1557338"/>
            <a:ext cx="49688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Математический уголок</a:t>
            </a:r>
            <a:endParaRPr lang="ru-RU" b="1" dirty="0"/>
          </a:p>
        </p:txBody>
      </p:sp>
      <p:pic>
        <p:nvPicPr>
          <p:cNvPr id="2050" name="Picture 2" descr="C:\Documents and Settings\USER\Рабочий стол\лиля\DSCF2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908050"/>
            <a:ext cx="3841750" cy="28829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1" name="Picture 3" descr="C:\Documents and Settings\USER\Рабочий стол\лиля\DSCF23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908050"/>
            <a:ext cx="4233862" cy="2808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2" name="Picture 4" descr="C:\Documents and Settings\USER\Рабочий стол\лиля\DSCF23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3860800"/>
            <a:ext cx="3889375" cy="2854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3" name="Picture 5" descr="C:\Documents and Settings\USER\Рабочий стол\лиля\DSCF23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789363"/>
            <a:ext cx="3816350" cy="2874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296</Words>
  <Application>Microsoft Office PowerPoint</Application>
  <PresentationFormat>Экран (4:3)</PresentationFormat>
  <Paragraphs>57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Математический уголок</vt:lpstr>
      <vt:lpstr>ЗАГАДКИ</vt:lpstr>
      <vt:lpstr>ЗАГАДКИ</vt:lpstr>
      <vt:lpstr>Слайд 12</vt:lpstr>
      <vt:lpstr>Слайд 13</vt:lpstr>
      <vt:lpstr>Слайд 14</vt:lpstr>
      <vt:lpstr>Считалки</vt:lpstr>
      <vt:lpstr>Слайд 16</vt:lpstr>
      <vt:lpstr>Тема дня</vt:lpstr>
      <vt:lpstr>Машенька встречает детей</vt:lpstr>
      <vt:lpstr>Утренняя гимнастика  с элементами математики</vt:lpstr>
      <vt:lpstr>Узнай героя сказки по описанию</vt:lpstr>
      <vt:lpstr>Математика  в дидактических играх</vt:lpstr>
      <vt:lpstr>Применение блоков Дьенеша и палочек Кюизенера в работе с малышами индивидуально</vt:lpstr>
      <vt:lpstr>«Три медведя и математика»- развлечение для детей</vt:lpstr>
      <vt:lpstr>В ходе развлечения дети выполнили множество математических заданий</vt:lpstr>
      <vt:lpstr>Маленькая елочка,  чуть повыше и самая высокая елочка была обнаружена детьми на прогулке</vt:lpstr>
      <vt:lpstr>Узнай сказку по иллюстрации и слушанье аудиосказки</vt:lpstr>
      <vt:lpstr>Игры детей по мотивам сказки</vt:lpstr>
      <vt:lpstr>Игры детей и закрепление знаний полученных в течении дня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user</cp:lastModifiedBy>
  <cp:revision>32</cp:revision>
  <dcterms:created xsi:type="dcterms:W3CDTF">2015-11-24T13:33:35Z</dcterms:created>
  <dcterms:modified xsi:type="dcterms:W3CDTF">2021-01-21T14:17:29Z</dcterms:modified>
</cp:coreProperties>
</file>